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301" r:id="rId38"/>
    <p:sldId id="302" r:id="rId39"/>
    <p:sldId id="303" r:id="rId40"/>
    <p:sldId id="304" r:id="rId41"/>
    <p:sldId id="305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24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B212B62-10E7-4730-9CC2-5DE53555651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DA3021-14D4-44B3-8391-6C3F88BDAB07}" type="slidenum">
              <a:rPr lang="en-US"/>
              <a:pPr/>
              <a:t>1</a:t>
            </a:fld>
            <a:endParaRPr lang="en-US"/>
          </a:p>
        </p:txBody>
      </p:sp>
      <p:sp>
        <p:nvSpPr>
          <p:cNvPr id="90214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214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F1B92-3509-41D3-BAF0-0C4EB8AC0661}" type="slidenum">
              <a:rPr lang="en-US"/>
              <a:pPr/>
              <a:t>10</a:t>
            </a:fld>
            <a:endParaRPr lang="en-US"/>
          </a:p>
        </p:txBody>
      </p:sp>
      <p:sp>
        <p:nvSpPr>
          <p:cNvPr id="1087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7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90FA8B-6072-49D4-947F-26D8DE292F47}" type="slidenum">
              <a:rPr lang="en-US"/>
              <a:pPr/>
              <a:t>11</a:t>
            </a:fld>
            <a:endParaRPr lang="en-US"/>
          </a:p>
        </p:txBody>
      </p:sp>
      <p:sp>
        <p:nvSpPr>
          <p:cNvPr id="1089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9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E612A7-BFF9-40A4-9393-63420042E934}" type="slidenum">
              <a:rPr lang="en-US"/>
              <a:pPr/>
              <a:t>12</a:t>
            </a:fld>
            <a:endParaRPr lang="en-US"/>
          </a:p>
        </p:txBody>
      </p:sp>
      <p:sp>
        <p:nvSpPr>
          <p:cNvPr id="1091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1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E1D1FF-1A6C-4BFA-A67C-00228C1D5982}" type="slidenum">
              <a:rPr lang="en-US"/>
              <a:pPr/>
              <a:t>13</a:t>
            </a:fld>
            <a:endParaRPr lang="en-US"/>
          </a:p>
        </p:txBody>
      </p:sp>
      <p:sp>
        <p:nvSpPr>
          <p:cNvPr id="109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6DF85-5D8D-4774-BA9B-6761540878AA}" type="slidenum">
              <a:rPr lang="en-US"/>
              <a:pPr/>
              <a:t>14</a:t>
            </a:fld>
            <a:endParaRPr lang="en-US"/>
          </a:p>
        </p:txBody>
      </p:sp>
      <p:sp>
        <p:nvSpPr>
          <p:cNvPr id="1095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5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ACC6EE-7644-48E8-B693-A8C2DEA0B4AA}" type="slidenum">
              <a:rPr lang="en-US"/>
              <a:pPr/>
              <a:t>15</a:t>
            </a:fld>
            <a:endParaRPr lang="en-US"/>
          </a:p>
        </p:txBody>
      </p:sp>
      <p:sp>
        <p:nvSpPr>
          <p:cNvPr id="1097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7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F94893-D173-4AD0-B392-3B7420A2D757}" type="slidenum">
              <a:rPr lang="en-US"/>
              <a:pPr/>
              <a:t>16</a:t>
            </a:fld>
            <a:endParaRPr lang="en-US"/>
          </a:p>
        </p:txBody>
      </p:sp>
      <p:sp>
        <p:nvSpPr>
          <p:cNvPr id="109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65FCA-F0A7-4B0E-B7D2-C21D821BA6DE}" type="slidenum">
              <a:rPr lang="en-US"/>
              <a:pPr/>
              <a:t>17</a:t>
            </a:fld>
            <a:endParaRPr lang="en-US"/>
          </a:p>
        </p:txBody>
      </p:sp>
      <p:sp>
        <p:nvSpPr>
          <p:cNvPr id="1101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01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BC658F-0111-410E-BB2A-D03C1896267D}" type="slidenum">
              <a:rPr lang="en-US"/>
              <a:pPr/>
              <a:t>18</a:t>
            </a:fld>
            <a:endParaRPr lang="en-US"/>
          </a:p>
        </p:txBody>
      </p:sp>
      <p:sp>
        <p:nvSpPr>
          <p:cNvPr id="1103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0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D58037-76F0-400E-81B2-56DC84D99CDF}" type="slidenum">
              <a:rPr lang="en-US"/>
              <a:pPr/>
              <a:t>19</a:t>
            </a:fld>
            <a:endParaRPr lang="en-US"/>
          </a:p>
        </p:txBody>
      </p:sp>
      <p:sp>
        <p:nvSpPr>
          <p:cNvPr id="110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0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C2848E-889D-4548-942B-7F5BCEE17317}" type="slidenum">
              <a:rPr lang="en-US"/>
              <a:pPr/>
              <a:t>2</a:t>
            </a:fld>
            <a:endParaRPr lang="en-US"/>
          </a:p>
        </p:txBody>
      </p:sp>
      <p:sp>
        <p:nvSpPr>
          <p:cNvPr id="107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700E0-D558-4DA1-B4B3-ABCDFF21C1E6}" type="slidenum">
              <a:rPr lang="en-US"/>
              <a:pPr/>
              <a:t>20</a:t>
            </a:fld>
            <a:endParaRPr lang="en-US"/>
          </a:p>
        </p:txBody>
      </p:sp>
      <p:sp>
        <p:nvSpPr>
          <p:cNvPr id="110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0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FA5261-A57F-44B4-973F-A0FBEAEBEEE9}" type="slidenum">
              <a:rPr lang="en-US"/>
              <a:pPr/>
              <a:t>21</a:t>
            </a:fld>
            <a:endParaRPr lang="en-US"/>
          </a:p>
        </p:txBody>
      </p:sp>
      <p:sp>
        <p:nvSpPr>
          <p:cNvPr id="1110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0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084C1B-2520-40B5-A0D6-3E3563D34E3C}" type="slidenum">
              <a:rPr lang="en-US"/>
              <a:pPr/>
              <a:t>22</a:t>
            </a:fld>
            <a:endParaRPr lang="en-US"/>
          </a:p>
        </p:txBody>
      </p:sp>
      <p:sp>
        <p:nvSpPr>
          <p:cNvPr id="111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2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313A63-4D4D-403B-BD3E-4CE71772C388}" type="slidenum">
              <a:rPr lang="en-US"/>
              <a:pPr/>
              <a:t>23</a:t>
            </a:fld>
            <a:endParaRPr lang="en-US"/>
          </a:p>
        </p:txBody>
      </p:sp>
      <p:sp>
        <p:nvSpPr>
          <p:cNvPr id="111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3D456A-88E9-4E49-AD9A-CAFA68ED328A}" type="slidenum">
              <a:rPr lang="en-US"/>
              <a:pPr/>
              <a:t>24</a:t>
            </a:fld>
            <a:endParaRPr lang="en-US"/>
          </a:p>
        </p:txBody>
      </p:sp>
      <p:sp>
        <p:nvSpPr>
          <p:cNvPr id="1116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6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81A351-82CB-4E21-AF29-267CC60A3BC7}" type="slidenum">
              <a:rPr lang="en-US"/>
              <a:pPr/>
              <a:t>25</a:t>
            </a:fld>
            <a:endParaRPr lang="en-US"/>
          </a:p>
        </p:txBody>
      </p:sp>
      <p:sp>
        <p:nvSpPr>
          <p:cNvPr id="111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92A6DF-946D-4969-AFA2-AF9836B8F8DB}" type="slidenum">
              <a:rPr lang="en-US"/>
              <a:pPr/>
              <a:t>26</a:t>
            </a:fld>
            <a:endParaRPr lang="en-US"/>
          </a:p>
        </p:txBody>
      </p:sp>
      <p:sp>
        <p:nvSpPr>
          <p:cNvPr id="1120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915E40-DF07-4A7C-A5BA-0E0DAE02E0A9}" type="slidenum">
              <a:rPr lang="en-US"/>
              <a:pPr/>
              <a:t>27</a:t>
            </a:fld>
            <a:endParaRPr lang="en-US"/>
          </a:p>
        </p:txBody>
      </p:sp>
      <p:sp>
        <p:nvSpPr>
          <p:cNvPr id="1122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2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E5B700-65AA-4EDA-980F-93596AC8AD34}" type="slidenum">
              <a:rPr lang="en-US"/>
              <a:pPr/>
              <a:t>28</a:t>
            </a:fld>
            <a:endParaRPr lang="en-US"/>
          </a:p>
        </p:txBody>
      </p:sp>
      <p:sp>
        <p:nvSpPr>
          <p:cNvPr id="1124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4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02A12-1D69-4BE1-A1A7-31829D5EA4B4}" type="slidenum">
              <a:rPr lang="en-US"/>
              <a:pPr/>
              <a:t>29</a:t>
            </a:fld>
            <a:endParaRPr lang="en-US"/>
          </a:p>
        </p:txBody>
      </p:sp>
      <p:sp>
        <p:nvSpPr>
          <p:cNvPr id="1126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6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A3876B-49A4-48D0-8771-20CE30D9BCC7}" type="slidenum">
              <a:rPr lang="en-US"/>
              <a:pPr/>
              <a:t>3</a:t>
            </a:fld>
            <a:endParaRPr lang="en-US"/>
          </a:p>
        </p:txBody>
      </p:sp>
      <p:sp>
        <p:nvSpPr>
          <p:cNvPr id="107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3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6CD6A5-A181-4A7B-B9AF-D2C880B027E4}" type="slidenum">
              <a:rPr lang="en-US"/>
              <a:pPr/>
              <a:t>30</a:t>
            </a:fld>
            <a:endParaRPr lang="en-US"/>
          </a:p>
        </p:txBody>
      </p:sp>
      <p:sp>
        <p:nvSpPr>
          <p:cNvPr id="112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3F024F-E529-48F8-9399-5B0CD51F3E02}" type="slidenum">
              <a:rPr lang="en-US"/>
              <a:pPr/>
              <a:t>31</a:t>
            </a:fld>
            <a:endParaRPr lang="en-US"/>
          </a:p>
        </p:txBody>
      </p:sp>
      <p:sp>
        <p:nvSpPr>
          <p:cNvPr id="1130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0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0A97C6-563E-4BD2-A31F-8086F32FCD67}" type="slidenum">
              <a:rPr lang="en-US"/>
              <a:pPr/>
              <a:t>32</a:t>
            </a:fld>
            <a:endParaRPr lang="en-US"/>
          </a:p>
        </p:txBody>
      </p:sp>
      <p:sp>
        <p:nvSpPr>
          <p:cNvPr id="1132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2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72460E-146B-4EFF-BDB3-8511ABC290EC}" type="slidenum">
              <a:rPr lang="en-US"/>
              <a:pPr/>
              <a:t>33</a:t>
            </a:fld>
            <a:endParaRPr lang="en-US"/>
          </a:p>
        </p:txBody>
      </p:sp>
      <p:sp>
        <p:nvSpPr>
          <p:cNvPr id="1134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4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279C2A-C091-43F7-B851-F6081AEF16B3}" type="slidenum">
              <a:rPr lang="en-US"/>
              <a:pPr/>
              <a:t>34</a:t>
            </a:fld>
            <a:endParaRPr lang="en-US"/>
          </a:p>
        </p:txBody>
      </p:sp>
      <p:sp>
        <p:nvSpPr>
          <p:cNvPr id="1136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3ED5E4-39C1-491D-B373-60C8C2A12C1E}" type="slidenum">
              <a:rPr lang="en-US"/>
              <a:pPr/>
              <a:t>35</a:t>
            </a:fld>
            <a:endParaRPr lang="en-US"/>
          </a:p>
        </p:txBody>
      </p:sp>
      <p:sp>
        <p:nvSpPr>
          <p:cNvPr id="1138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8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BFA74-3168-4500-BC76-2635B9A4A191}" type="slidenum">
              <a:rPr lang="en-US"/>
              <a:pPr/>
              <a:t>36</a:t>
            </a:fld>
            <a:endParaRPr lang="en-US"/>
          </a:p>
        </p:txBody>
      </p:sp>
      <p:sp>
        <p:nvSpPr>
          <p:cNvPr id="114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4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D9EF95-9D9D-4E03-B370-2DDBCEFFFDB8}" type="slidenum">
              <a:rPr lang="en-US"/>
              <a:pPr/>
              <a:t>37</a:t>
            </a:fld>
            <a:endParaRPr lang="en-US"/>
          </a:p>
        </p:txBody>
      </p:sp>
      <p:sp>
        <p:nvSpPr>
          <p:cNvPr id="1153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53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E4AD6E-B793-4A63-A124-5C0D06D569FD}" type="slidenum">
              <a:rPr lang="en-US"/>
              <a:pPr/>
              <a:t>4</a:t>
            </a:fld>
            <a:endParaRPr lang="en-US"/>
          </a:p>
        </p:txBody>
      </p:sp>
      <p:sp>
        <p:nvSpPr>
          <p:cNvPr id="1075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5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67AE6A-78E0-42AA-AD2A-872C22AB5F4B}" type="slidenum">
              <a:rPr lang="en-US"/>
              <a:pPr/>
              <a:t>5</a:t>
            </a:fld>
            <a:endParaRPr lang="en-US"/>
          </a:p>
        </p:txBody>
      </p:sp>
      <p:sp>
        <p:nvSpPr>
          <p:cNvPr id="1077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7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2B66AF-1EF6-44F5-A66D-92D4965D8C8E}" type="slidenum">
              <a:rPr lang="en-US"/>
              <a:pPr/>
              <a:t>6</a:t>
            </a:fld>
            <a:endParaRPr lang="en-US"/>
          </a:p>
        </p:txBody>
      </p:sp>
      <p:sp>
        <p:nvSpPr>
          <p:cNvPr id="1079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D473C-C601-4838-972C-F7AE2828BE1F}" type="slidenum">
              <a:rPr lang="en-US"/>
              <a:pPr/>
              <a:t>7</a:t>
            </a:fld>
            <a:endParaRPr lang="en-US"/>
          </a:p>
        </p:txBody>
      </p:sp>
      <p:sp>
        <p:nvSpPr>
          <p:cNvPr id="108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16A92-5D3F-480F-8131-0ADA57C94312}" type="slidenum">
              <a:rPr lang="en-US"/>
              <a:pPr/>
              <a:t>8</a:t>
            </a:fld>
            <a:endParaRPr lang="en-US"/>
          </a:p>
        </p:txBody>
      </p:sp>
      <p:sp>
        <p:nvSpPr>
          <p:cNvPr id="1083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3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6B87E9-C96E-4D90-BA62-CC80039B60EF}" type="slidenum">
              <a:rPr lang="en-US"/>
              <a:pPr/>
              <a:t>9</a:t>
            </a:fld>
            <a:endParaRPr lang="en-US"/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8B667-DD7E-4F2F-8718-C7F7A52210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4DCA8-4C53-46D1-8FB0-BEA7B78264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D72ED-9E58-4DC3-8A07-958049AE00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4808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43338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9E0CBCCA-2AFD-454A-B664-F2FD4ED256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4808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43338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C0864E5D-2B54-4CEA-9697-146659DB81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D43303-F5D9-47E7-83F1-BE41C0C409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A4C85-51B5-49B5-92F6-90F098E8FA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8CFE1-DA25-4E53-8292-ACB5A9A5D0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5F270-59A0-41BD-AF15-5630DD5DC0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92C86-0376-4E29-B1E7-D3C81B22A4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0F73A-F581-43BC-839C-693D80B30B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37E966-53E9-4FDD-BE4B-40C5D370AC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45BA6-44E0-407A-86D0-1DCA433E5B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480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4333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2475" y="6505575"/>
            <a:ext cx="16113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224771-25E0-46A0-A420-7E8059C3184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Microsoft_Office_Word_97_-_2003_Document4.doc"/><Relationship Id="rId4" Type="http://schemas.openxmlformats.org/officeDocument/2006/relationships/oleObject" Target="../embeddings/Microsoft_Office_Word_97_-_2003_Document3.doc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5.doc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6.doc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Microsoft_Office_Word_97_-_2003_Document7.doc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Microsoft_Office_Word_97_-_2003_Document8.doc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8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Microsoft_Office_Word_97_-_2003_Document9.doc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Cyrl-CS" sz="3600"/>
              <a:t>РЕГРЕСИЈА И КОРЕЛАЦИЈА</a:t>
            </a:r>
            <a:endParaRPr lang="en-US" sz="3600"/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807804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МЕДИЦИНСКА СТАТИСТИКА И ИНФОРМАТИКА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en-US" sz="1400" dirty="0" smtClean="0"/>
              <a:t>15</a:t>
            </a:r>
            <a:r>
              <a:rPr lang="sr-Latn-CS" sz="1400" b="1" dirty="0" smtClean="0"/>
              <a:t> 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01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Регресија и корелација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Дијаграми растурања. Регресија. Метода најмањих квадрата. </a:t>
            </a:r>
            <a:r>
              <a:rPr lang="sr-Latn-CS" sz="1400" b="1" dirty="0"/>
              <a:t>		</a:t>
            </a:r>
            <a:r>
              <a:rPr lang="sr-Latn-CS" sz="1400" b="1" dirty="0" smtClean="0"/>
              <a:t>	</a:t>
            </a:r>
            <a:r>
              <a:rPr lang="ru-RU" sz="1400" b="1" dirty="0" smtClean="0"/>
              <a:t>Стандардна </a:t>
            </a:r>
            <a:r>
              <a:rPr lang="ru-RU" sz="1400" b="1" dirty="0"/>
              <a:t>грешка коефицијента регресије. Корелација. </a:t>
            </a:r>
            <a:r>
              <a:rPr lang="sr-Latn-RS" sz="1400" b="1" dirty="0" smtClean="0"/>
              <a:t>	</a:t>
            </a:r>
            <a:r>
              <a:rPr lang="sr-Latn-CS" sz="1400" b="1" dirty="0"/>
              <a:t>		</a:t>
            </a:r>
            <a:r>
              <a:rPr lang="ru-RU" sz="1400" b="1" dirty="0"/>
              <a:t>Коришћење коефицијента корелације.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901124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25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26" name="Line 6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27" name="Rectangle 7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en-US" sz="1000" dirty="0" smtClean="0"/>
              <a:t>6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901129" name="Picture 9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520F1-B5A8-40EA-9747-15B8910C953F}" type="slidenum">
              <a:rPr lang="en-US"/>
              <a:pPr/>
              <a:t>10</a:t>
            </a:fld>
            <a:endParaRPr lang="en-US"/>
          </a:p>
        </p:txBody>
      </p:sp>
      <p:sp>
        <p:nvSpPr>
          <p:cNvPr id="108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sp>
        <p:nvSpPr>
          <p:cNvPr id="1086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Прво, ми налазимо ударно предвиђање </a:t>
            </a:r>
            <a:r>
              <a:rPr lang="sr-Latn-CS" i="1"/>
              <a:t>Y</a:t>
            </a:r>
            <a:r>
              <a:rPr lang="sr-Latn-CS"/>
              <a:t> </a:t>
            </a:r>
            <a:r>
              <a:rPr lang="sr-Cyrl-CS"/>
              <a:t>из посматраних вредности </a:t>
            </a:r>
            <a:r>
              <a:rPr lang="sr-Latn-CS" i="1"/>
              <a:t>X</a:t>
            </a:r>
            <a:r>
              <a:rPr lang="sr-Cyrl-CS"/>
              <a:t>, а не из ‘‘правих’‘ вредности </a:t>
            </a:r>
            <a:r>
              <a:rPr lang="sr-Latn-CS" i="1"/>
              <a:t>X</a:t>
            </a:r>
            <a:endParaRPr lang="sr-Cyrl-CS" i="1"/>
          </a:p>
          <a:p>
            <a:pPr lvl="1">
              <a:lnSpc>
                <a:spcPct val="90000"/>
              </a:lnSpc>
            </a:pPr>
            <a:r>
              <a:rPr lang="sr-Cyrl-CS"/>
              <a:t>грешка мерења у обе променљиве је један од узрока одступања од линије, и налази се у овим одступањима измереним у </a:t>
            </a:r>
            <a:r>
              <a:rPr lang="sr-Latn-CS" i="1"/>
              <a:t>Y</a:t>
            </a:r>
            <a:r>
              <a:rPr lang="sr-Latn-CS"/>
              <a:t> </a:t>
            </a:r>
            <a:r>
              <a:rPr lang="sr-Cyrl-CS"/>
              <a:t>правцу</a:t>
            </a:r>
          </a:p>
          <a:p>
            <a:pPr>
              <a:lnSpc>
                <a:spcPct val="90000"/>
              </a:lnSpc>
            </a:pPr>
            <a:r>
              <a:rPr lang="it-IT"/>
              <a:t>Друго, линија пронађена на овај начин зависи од јединица у којима се променљиве мере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6386-7D1B-4093-BE21-D5F65395AC6E}" type="slidenum">
              <a:rPr lang="en-US"/>
              <a:pPr/>
              <a:t>11</a:t>
            </a:fld>
            <a:endParaRPr lang="en-US"/>
          </a:p>
        </p:txBody>
      </p:sp>
      <p:sp>
        <p:nvSpPr>
          <p:cNvPr id="108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graphicFrame>
        <p:nvGraphicFramePr>
          <p:cNvPr id="1088515" name="Object 3"/>
          <p:cNvGraphicFramePr>
            <a:graphicFrameLocks noChangeAspect="1"/>
          </p:cNvGraphicFramePr>
          <p:nvPr>
            <p:ph idx="1"/>
          </p:nvPr>
        </p:nvGraphicFramePr>
        <p:xfrm>
          <a:off x="619125" y="1370013"/>
          <a:ext cx="8124825" cy="5076825"/>
        </p:xfrm>
        <a:graphic>
          <a:graphicData uri="http://schemas.openxmlformats.org/presentationml/2006/ole">
            <p:oleObj spid="_x0000_s1088515" name="Document" r:id="rId4" imgW="6077641" imgH="397963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F5B4-4D04-4EF3-A930-C2E3540F4F3B}" type="slidenum">
              <a:rPr lang="en-US"/>
              <a:pPr/>
              <a:t>12</a:t>
            </a:fld>
            <a:endParaRPr lang="en-US"/>
          </a:p>
        </p:txBody>
      </p:sp>
      <p:sp>
        <p:nvSpPr>
          <p:cNvPr id="109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sp>
        <p:nvSpPr>
          <p:cNvPr id="1090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z="3000"/>
              <a:t>FEV1 (лит</a:t>
            </a:r>
            <a:r>
              <a:rPr lang="sr-Cyrl-CS" sz="3000"/>
              <a:t>а</a:t>
            </a:r>
            <a:r>
              <a:rPr lang="sv-SE" sz="3000"/>
              <a:t>р) = -9.33 + 0.075 </a:t>
            </a:r>
            <a:r>
              <a:rPr lang="sr-Latn-CS" sz="3000"/>
              <a:t>x </a:t>
            </a:r>
            <a:r>
              <a:rPr lang="sr-Cyrl-CS" sz="3000"/>
              <a:t>в</a:t>
            </a:r>
            <a:r>
              <a:rPr lang="sv-SE" sz="3000"/>
              <a:t>исина (цм</a:t>
            </a:r>
            <a:r>
              <a:rPr lang="en-US" sz="3000"/>
              <a:t> </a:t>
            </a:r>
            <a:r>
              <a:rPr lang="sr-Cyrl-CS" sz="3000"/>
              <a:t>)</a:t>
            </a:r>
          </a:p>
          <a:p>
            <a:r>
              <a:rPr lang="sv-SE" sz="3000"/>
              <a:t>FEV1 (лит</a:t>
            </a:r>
            <a:r>
              <a:rPr lang="sr-Cyrl-CS" sz="3000"/>
              <a:t>а</a:t>
            </a:r>
            <a:r>
              <a:rPr lang="sv-SE" sz="3000"/>
              <a:t>р) = -34.70 + 22.0 </a:t>
            </a:r>
            <a:r>
              <a:rPr lang="sr-Latn-CS" sz="3000"/>
              <a:t>x </a:t>
            </a:r>
            <a:r>
              <a:rPr lang="sv-SE" sz="3000"/>
              <a:t>висина (м)</a:t>
            </a:r>
            <a:endParaRPr lang="sr-Cyrl-CS" sz="3000"/>
          </a:p>
          <a:p>
            <a:r>
              <a:rPr lang="sr-Cyrl-CS"/>
              <a:t>П</a:t>
            </a:r>
            <a:r>
              <a:rPr lang="it-IT"/>
              <a:t>о овом методу предвиђени FEV1 </a:t>
            </a:r>
            <a:endParaRPr lang="sr-Cyrl-CS"/>
          </a:p>
          <a:p>
            <a:pPr lvl="1"/>
            <a:r>
              <a:rPr lang="it-IT"/>
              <a:t>за студента висине 170 цм </a:t>
            </a:r>
            <a:r>
              <a:rPr lang="sr-Cyrl-CS"/>
              <a:t>је </a:t>
            </a:r>
            <a:r>
              <a:rPr lang="it-IT"/>
              <a:t>3.42 литара, </a:t>
            </a:r>
            <a:endParaRPr lang="sr-Cyrl-CS"/>
          </a:p>
          <a:p>
            <a:pPr lvl="1"/>
            <a:r>
              <a:rPr lang="it-IT"/>
              <a:t>али за студента висине 1.70 м је 2.70 литара</a:t>
            </a:r>
            <a:endParaRPr lang="sr-Cyrl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56265-0F8F-41B9-A06B-79AAB352881E}" type="slidenum">
              <a:rPr lang="en-US"/>
              <a:pPr/>
              <a:t>13</a:t>
            </a:fld>
            <a:endParaRPr lang="en-US"/>
          </a:p>
        </p:txBody>
      </p:sp>
      <p:sp>
        <p:nvSpPr>
          <p:cNvPr id="109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en-US" sz="4400"/>
          </a:p>
        </p:txBody>
      </p:sp>
      <p:pic>
        <p:nvPicPr>
          <p:cNvPr id="1092611" name="Picture 3" descr="Slika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16038" y="1406525"/>
            <a:ext cx="6669087" cy="49657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17E40-F649-44A6-8801-038D68F23FA6}" type="slidenum">
              <a:rPr lang="en-US"/>
              <a:pPr/>
              <a:t>14</a:t>
            </a:fld>
            <a:endParaRPr lang="en-US"/>
          </a:p>
        </p:txBody>
      </p:sp>
      <p:sp>
        <p:nvSpPr>
          <p:cNvPr id="109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sp>
        <p:nvSpPr>
          <p:cNvPr id="109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Ј</a:t>
            </a:r>
            <a:r>
              <a:rPr lang="sv-SE"/>
              <a:t>едначин</a:t>
            </a:r>
            <a:r>
              <a:rPr lang="sr-Cyrl-CS"/>
              <a:t>а</a:t>
            </a:r>
            <a:r>
              <a:rPr lang="sv-SE"/>
              <a:t> линије која миним</a:t>
            </a:r>
            <a:r>
              <a:rPr lang="sr-Cyrl-CS"/>
              <a:t>изира</a:t>
            </a:r>
            <a:r>
              <a:rPr lang="sv-SE"/>
              <a:t> збир квадрат</a:t>
            </a:r>
            <a:r>
              <a:rPr lang="sr-Cyrl-CS"/>
              <a:t>а одступања</a:t>
            </a:r>
            <a:r>
              <a:rPr lang="sv-SE"/>
              <a:t> од линије </a:t>
            </a:r>
            <a:r>
              <a:rPr lang="sr-Cyrl-CS"/>
              <a:t>у</a:t>
            </a:r>
            <a:r>
              <a:rPr lang="sv-SE"/>
              <a:t> променљивој исхода</a:t>
            </a:r>
            <a:r>
              <a:rPr lang="en-US"/>
              <a:t> </a:t>
            </a:r>
            <a:r>
              <a:rPr lang="sr-Cyrl-CS"/>
              <a:t>је</a:t>
            </a:r>
          </a:p>
          <a:p>
            <a:endParaRPr lang="sr-Cyrl-CS"/>
          </a:p>
          <a:p>
            <a:endParaRPr lang="sr-Cyrl-CS"/>
          </a:p>
          <a:p>
            <a:endParaRPr lang="sr-Cyrl-CS"/>
          </a:p>
          <a:p>
            <a:r>
              <a:rPr lang="sr-Cyrl-CS"/>
              <a:t>Одсечак </a:t>
            </a:r>
            <a:r>
              <a:rPr lang="sr-Latn-CS" i="1"/>
              <a:t>а</a:t>
            </a:r>
            <a:r>
              <a:rPr lang="sr-Latn-CS"/>
              <a:t> </a:t>
            </a:r>
            <a:r>
              <a:rPr lang="sr-Cyrl-CS"/>
              <a:t>п</a:t>
            </a:r>
            <a:r>
              <a:rPr lang="it-IT"/>
              <a:t>рона</a:t>
            </a:r>
            <a:r>
              <a:rPr lang="sr-Cyrl-CS"/>
              <a:t>лазимо преко</a:t>
            </a:r>
            <a:endParaRPr lang="sr-Latn-CS"/>
          </a:p>
        </p:txBody>
      </p:sp>
      <p:sp>
        <p:nvSpPr>
          <p:cNvPr id="1094660" name="Rectangle 4"/>
          <p:cNvSpPr>
            <a:spLocks noChangeArrowheads="1"/>
          </p:cNvSpPr>
          <p:nvPr/>
        </p:nvSpPr>
        <p:spPr bwMode="auto">
          <a:xfrm>
            <a:off x="0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94661" name="Object 5"/>
          <p:cNvGraphicFramePr>
            <a:graphicFrameLocks noChangeAspect="1"/>
          </p:cNvGraphicFramePr>
          <p:nvPr/>
        </p:nvGraphicFramePr>
        <p:xfrm>
          <a:off x="0" y="3236913"/>
          <a:ext cx="9144000" cy="1435100"/>
        </p:xfrm>
        <a:graphic>
          <a:graphicData uri="http://schemas.openxmlformats.org/presentationml/2006/ole">
            <p:oleObj spid="_x0000_s1094661" name="Equation" r:id="rId4" imgW="4914900" imgH="774700" progId="Equation.3">
              <p:embed/>
            </p:oleObj>
          </a:graphicData>
        </a:graphic>
      </p:graphicFrame>
      <p:sp>
        <p:nvSpPr>
          <p:cNvPr id="1094662" name="Rectangle 6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94663" name="Object 7"/>
          <p:cNvGraphicFramePr>
            <a:graphicFrameLocks noChangeAspect="1"/>
          </p:cNvGraphicFramePr>
          <p:nvPr/>
        </p:nvGraphicFramePr>
        <p:xfrm>
          <a:off x="1260475" y="5491163"/>
          <a:ext cx="2087563" cy="738187"/>
        </p:xfrm>
        <a:graphic>
          <a:graphicData uri="http://schemas.openxmlformats.org/presentationml/2006/ole">
            <p:oleObj spid="_x0000_s1094663" name="Equation" r:id="rId5" imgW="622030" imgH="215806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73213-1513-4B38-8BB0-5C9AFE97AE71}" type="slidenum">
              <a:rPr lang="en-US"/>
              <a:pPr/>
              <a:t>15</a:t>
            </a:fld>
            <a:endParaRPr lang="en-US"/>
          </a:p>
        </p:txBody>
      </p:sp>
      <p:sp>
        <p:nvSpPr>
          <p:cNvPr id="109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sp>
        <p:nvSpPr>
          <p:cNvPr id="109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/>
              <a:t>Бројилац, </a:t>
            </a:r>
            <a:r>
              <a:rPr lang="sr-Cyrl-CS" b="1"/>
              <a:t>сума</a:t>
            </a:r>
            <a:r>
              <a:rPr lang="sr-Latn-CS" b="1"/>
              <a:t> производа око средине</a:t>
            </a:r>
            <a:r>
              <a:rPr lang="sr-Cyrl-CS"/>
              <a:t> </a:t>
            </a:r>
            <a:r>
              <a:rPr lang="sr-Latn-CS"/>
              <a:t>је сличан </a:t>
            </a:r>
            <a:r>
              <a:rPr lang="sr-Cyrl-CS"/>
              <a:t>суми </a:t>
            </a:r>
            <a:r>
              <a:rPr lang="sr-Latn-CS"/>
              <a:t>квадрата око средине </a:t>
            </a:r>
          </a:p>
          <a:p>
            <a:pPr lvl="1"/>
            <a:r>
              <a:rPr lang="sr-Latn-CS"/>
              <a:t>као што је употребљено у израчунавању варијансе</a:t>
            </a:r>
            <a:endParaRPr lang="sr-Cyrl-CS"/>
          </a:p>
          <a:p>
            <a:r>
              <a:rPr lang="sr-Latn-CS"/>
              <a:t>Уклапа</a:t>
            </a:r>
            <a:r>
              <a:rPr lang="sr-Cyrl-CS"/>
              <a:t>ње </a:t>
            </a:r>
            <a:r>
              <a:rPr lang="sr-Latn-CS"/>
              <a:t>прав</a:t>
            </a:r>
            <a:r>
              <a:rPr lang="sr-Cyrl-CS"/>
              <a:t>е </a:t>
            </a:r>
            <a:r>
              <a:rPr lang="sr-Latn-CS"/>
              <a:t>линиј</a:t>
            </a:r>
            <a:r>
              <a:rPr lang="sr-Cyrl-CS"/>
              <a:t>е </a:t>
            </a:r>
            <a:r>
              <a:rPr lang="sr-Latn-CS"/>
              <a:t>помоћу овог метода зове се</a:t>
            </a:r>
          </a:p>
          <a:p>
            <a:pPr lvl="1"/>
            <a:r>
              <a:rPr lang="sr-Latn-CS" b="1"/>
              <a:t>једноставна линеарна регресија</a:t>
            </a:r>
            <a:r>
              <a:rPr lang="sr-Latn-CS"/>
              <a:t> (</a:t>
            </a:r>
            <a:r>
              <a:rPr lang="sr-Latn-CS" b="1"/>
              <a:t>simple linear regresion</a:t>
            </a:r>
            <a:r>
              <a:rPr lang="sr-Latn-CS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9942-7A6F-4D3D-BBB1-BE9ACA80DEC7}" type="slidenum">
              <a:rPr lang="en-US"/>
              <a:pPr/>
              <a:t>16</a:t>
            </a:fld>
            <a:endParaRPr lang="en-US"/>
          </a:p>
        </p:txBody>
      </p:sp>
      <p:sp>
        <p:nvSpPr>
          <p:cNvPr id="1098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graphicFrame>
        <p:nvGraphicFramePr>
          <p:cNvPr id="1098755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209550" y="1668463"/>
          <a:ext cx="8934450" cy="1339850"/>
        </p:xfrm>
        <a:graphic>
          <a:graphicData uri="http://schemas.openxmlformats.org/presentationml/2006/ole">
            <p:oleObj spid="_x0000_s1098755" name="Document" r:id="rId4" imgW="5771697" imgH="799723" progId="Word.Document.8">
              <p:embed/>
            </p:oleObj>
          </a:graphicData>
        </a:graphic>
      </p:graphicFrame>
      <p:graphicFrame>
        <p:nvGraphicFramePr>
          <p:cNvPr id="109875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0" y="3529013"/>
          <a:ext cx="9144000" cy="2308225"/>
        </p:xfrm>
        <a:graphic>
          <a:graphicData uri="http://schemas.openxmlformats.org/presentationml/2006/ole">
            <p:oleObj spid="_x0000_s1098756" name="Document" r:id="rId5" imgW="5771697" imgH="1344989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3576B-5C76-4E15-B7C5-34DEB6117586}" type="slidenum">
              <a:rPr lang="en-US"/>
              <a:pPr/>
              <a:t>17</a:t>
            </a:fld>
            <a:endParaRPr lang="en-US"/>
          </a:p>
        </p:txBody>
      </p:sp>
      <p:sp>
        <p:nvSpPr>
          <p:cNvPr id="110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graphicFrame>
        <p:nvGraphicFramePr>
          <p:cNvPr id="1100803" name="Object 3"/>
          <p:cNvGraphicFramePr>
            <a:graphicFrameLocks noChangeAspect="1"/>
          </p:cNvGraphicFramePr>
          <p:nvPr>
            <p:ph idx="1"/>
          </p:nvPr>
        </p:nvGraphicFramePr>
        <p:xfrm>
          <a:off x="0" y="1470025"/>
          <a:ext cx="9144000" cy="1976438"/>
        </p:xfrm>
        <a:graphic>
          <a:graphicData uri="http://schemas.openxmlformats.org/presentationml/2006/ole">
            <p:oleObj spid="_x0000_s1100803" name="Document" r:id="rId4" imgW="5771697" imgH="710825" progId="Word.Document.8">
              <p:embed/>
            </p:oleObj>
          </a:graphicData>
        </a:graphic>
      </p:graphicFrame>
      <p:sp>
        <p:nvSpPr>
          <p:cNvPr id="1100804" name="Rectangle 4"/>
          <p:cNvSpPr>
            <a:spLocks noChangeArrowheads="1"/>
          </p:cNvSpPr>
          <p:nvPr/>
        </p:nvSpPr>
        <p:spPr bwMode="auto">
          <a:xfrm>
            <a:off x="315913" y="3713163"/>
            <a:ext cx="8393112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buFontTx/>
              <a:buChar char="•"/>
            </a:pPr>
            <a:r>
              <a:rPr lang="sr-Latn-CS" sz="3200"/>
              <a:t> J</a:t>
            </a:r>
            <a:r>
              <a:rPr lang="sv-SE" sz="3200"/>
              <a:t>едначина регресије FEV1 за висину</a:t>
            </a:r>
            <a:r>
              <a:rPr lang="sr-Latn-CS" sz="3200"/>
              <a:t> je</a:t>
            </a:r>
          </a:p>
          <a:p>
            <a:pPr lvl="1" algn="just">
              <a:spcBef>
                <a:spcPct val="20000"/>
              </a:spcBef>
            </a:pPr>
            <a:r>
              <a:rPr lang="sr-Latn-CS" sz="3000"/>
              <a:t> FEV</a:t>
            </a:r>
            <a:r>
              <a:rPr lang="sr-Cyrl-CS" sz="3000"/>
              <a:t> (литар)</a:t>
            </a:r>
            <a:r>
              <a:rPr lang="sr-Latn-CS" sz="3000"/>
              <a:t> = -9.19 + 0.0744 x </a:t>
            </a:r>
            <a:r>
              <a:rPr lang="sr-Cyrl-CS" sz="3000"/>
              <a:t>висина (цм)</a:t>
            </a:r>
            <a:endParaRPr lang="sr-Latn-CS" sz="3000"/>
          </a:p>
          <a:p>
            <a:pPr lvl="1" algn="just">
              <a:spcBef>
                <a:spcPct val="20000"/>
              </a:spcBef>
            </a:pPr>
            <a:r>
              <a:rPr lang="sr-Latn-CS" sz="3000"/>
              <a:t> FEV1 (</a:t>
            </a:r>
            <a:r>
              <a:rPr lang="sr-Cyrl-CS" sz="3000"/>
              <a:t>литар</a:t>
            </a:r>
            <a:r>
              <a:rPr lang="sr-Latn-CS" sz="3000"/>
              <a:t>) = -9.19 + 7.44 x </a:t>
            </a:r>
            <a:r>
              <a:rPr lang="sr-Cyrl-CS" sz="3000"/>
              <a:t>висина </a:t>
            </a:r>
            <a:r>
              <a:rPr lang="sr-Latn-CS" sz="3000"/>
              <a:t>(m)</a:t>
            </a:r>
            <a:endParaRPr lang="sv-SE" sz="3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3B48F-E616-4E4C-9B28-B28F1856B14D}" type="slidenum">
              <a:rPr lang="en-US"/>
              <a:pPr/>
              <a:t>18</a:t>
            </a:fld>
            <a:endParaRPr lang="en-US"/>
          </a:p>
        </p:txBody>
      </p:sp>
      <p:sp>
        <p:nvSpPr>
          <p:cNvPr id="1102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Регресиј</a:t>
            </a:r>
            <a:r>
              <a:rPr lang="sr-Cyrl-CS"/>
              <a:t>а </a:t>
            </a:r>
            <a:r>
              <a:rPr lang="it-IT"/>
              <a:t>FEV1 за висину</a:t>
            </a:r>
            <a:r>
              <a:rPr lang="en-US"/>
              <a:t> </a:t>
            </a:r>
            <a:endParaRPr lang="sr-Latn-CS"/>
          </a:p>
        </p:txBody>
      </p:sp>
      <p:sp>
        <p:nvSpPr>
          <p:cNvPr id="1102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102852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2200" y="1397000"/>
            <a:ext cx="6707188" cy="4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93549-C025-4558-83A8-BE4733767030}" type="slidenum">
              <a:rPr lang="en-US"/>
              <a:pPr/>
              <a:t>19</a:t>
            </a:fld>
            <a:endParaRPr lang="en-US"/>
          </a:p>
        </p:txBody>
      </p:sp>
      <p:sp>
        <p:nvSpPr>
          <p:cNvPr id="110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Регресиј</a:t>
            </a:r>
            <a:r>
              <a:rPr lang="sr-Cyrl-CS"/>
              <a:t>а </a:t>
            </a:r>
            <a:r>
              <a:rPr lang="it-IT"/>
              <a:t>висин</a:t>
            </a:r>
            <a:r>
              <a:rPr lang="sr-Cyrl-CS"/>
              <a:t>е на </a:t>
            </a:r>
            <a:r>
              <a:rPr lang="it-IT"/>
              <a:t>FEV1</a:t>
            </a:r>
            <a:endParaRPr lang="sr-Latn-CS"/>
          </a:p>
        </p:txBody>
      </p:sp>
      <p:sp>
        <p:nvSpPr>
          <p:cNvPr id="110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Регресиона једначина висине на </a:t>
            </a:r>
            <a:r>
              <a:rPr lang="sv-SE" sz="2800"/>
              <a:t>FEV1</a:t>
            </a:r>
            <a:r>
              <a:rPr lang="sr-Cyrl-CS" sz="2800"/>
              <a:t> је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висина = 158 + 4.54 x FEV1</a:t>
            </a:r>
          </a:p>
          <a:p>
            <a:pPr>
              <a:lnSpc>
                <a:spcPct val="90000"/>
              </a:lnSpc>
            </a:pPr>
            <a:r>
              <a:rPr lang="sr-Cyrl-CS" sz="2800"/>
              <a:t>Није исто као линија регресије </a:t>
            </a:r>
            <a:r>
              <a:rPr lang="sv-SE" sz="2800"/>
              <a:t>FEV1</a:t>
            </a:r>
            <a:r>
              <a:rPr lang="sr-Cyrl-CS" sz="2800"/>
              <a:t> на висину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преуредићемо ову једначину дељењем сваке стране са 4.54</a:t>
            </a:r>
          </a:p>
          <a:p>
            <a:pPr lvl="1">
              <a:lnSpc>
                <a:spcPct val="90000"/>
              </a:lnSpc>
            </a:pPr>
            <a:r>
              <a:rPr lang="sr-Cyrl-CS" sz="2400"/>
              <a:t>FEV1 = -34.8 + 0.220 x висина</a:t>
            </a:r>
          </a:p>
          <a:p>
            <a:pPr>
              <a:lnSpc>
                <a:spcPct val="90000"/>
              </a:lnSpc>
            </a:pPr>
            <a:r>
              <a:rPr lang="sr-Cyrl-CS" sz="2800"/>
              <a:t>Нагиб регреси</a:t>
            </a:r>
            <a:r>
              <a:rPr lang="sr-Latn-CS" sz="2800"/>
              <a:t>je</a:t>
            </a:r>
            <a:r>
              <a:rPr lang="sr-Cyrl-CS" sz="2800"/>
              <a:t> висине на FEV1 је већи него FEV1 на висин</a:t>
            </a:r>
            <a:r>
              <a:rPr lang="sr-Latn-CS" sz="2800"/>
              <a:t>у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sr-Cyrl-CS" sz="2800"/>
              <a:t>Нагиб регреси</a:t>
            </a:r>
            <a:r>
              <a:rPr lang="sr-Latn-CS" sz="2800"/>
              <a:t>je</a:t>
            </a:r>
            <a:r>
              <a:rPr lang="sr-Cyrl-CS" sz="2800"/>
              <a:t> </a:t>
            </a:r>
            <a:r>
              <a:rPr lang="sr-Latn-CS" sz="2800"/>
              <a:t>X</a:t>
            </a:r>
            <a:r>
              <a:rPr lang="sr-Cyrl-CS" sz="2800"/>
              <a:t> на </a:t>
            </a:r>
            <a:r>
              <a:rPr lang="sr-Latn-CS" sz="2800"/>
              <a:t>Y</a:t>
            </a:r>
            <a:r>
              <a:rPr lang="sr-Cyrl-CS" sz="2800"/>
              <a:t> је већи него </a:t>
            </a:r>
            <a:r>
              <a:rPr lang="sr-Latn-CS" sz="2800"/>
              <a:t>Y</a:t>
            </a:r>
            <a:r>
              <a:rPr lang="sr-Cyrl-CS" sz="2800"/>
              <a:t> на </a:t>
            </a:r>
            <a:r>
              <a:rPr lang="sr-Latn-CS" sz="2800"/>
              <a:t>X</a:t>
            </a:r>
            <a:r>
              <a:rPr lang="sr-Cyrl-CS" sz="2800"/>
              <a:t>, када је </a:t>
            </a:r>
            <a:r>
              <a:rPr lang="sr-Latn-CS" sz="2800"/>
              <a:t>X</a:t>
            </a:r>
            <a:r>
              <a:rPr lang="sr-Cyrl-CS" sz="2800"/>
              <a:t> хоризонтална оса</a:t>
            </a:r>
            <a:endParaRPr lang="sr-Latn-C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E3F47-F4C8-44F4-B31E-3EDB3490286C}" type="slidenum">
              <a:rPr lang="en-US"/>
              <a:pPr/>
              <a:t>2</a:t>
            </a:fld>
            <a:endParaRPr lang="en-US"/>
          </a:p>
        </p:txBody>
      </p:sp>
      <p:sp>
        <p:nvSpPr>
          <p:cNvPr id="1070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Дијаграм</a:t>
            </a:r>
            <a:r>
              <a:rPr lang="sr-Latn-CS"/>
              <a:t>и</a:t>
            </a:r>
            <a:r>
              <a:rPr lang="sr-Cyrl-CS"/>
              <a:t> растурања</a:t>
            </a:r>
            <a:r>
              <a:rPr lang="sr-Latn-CS"/>
              <a:t>  </a:t>
            </a:r>
          </a:p>
        </p:txBody>
      </p:sp>
      <p:graphicFrame>
        <p:nvGraphicFramePr>
          <p:cNvPr id="1070083" name="Object 3"/>
          <p:cNvGraphicFramePr>
            <a:graphicFrameLocks noChangeAspect="1"/>
          </p:cNvGraphicFramePr>
          <p:nvPr>
            <p:ph idx="1"/>
          </p:nvPr>
        </p:nvGraphicFramePr>
        <p:xfrm>
          <a:off x="619125" y="1370013"/>
          <a:ext cx="8124825" cy="5076825"/>
        </p:xfrm>
        <a:graphic>
          <a:graphicData uri="http://schemas.openxmlformats.org/presentationml/2006/ole">
            <p:oleObj spid="_x0000_s1070083" name="Document" r:id="rId4" imgW="6077641" imgH="3979632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99736-EEAD-4418-AB06-71CA6DEBE111}" type="slidenum">
              <a:rPr lang="en-US"/>
              <a:pPr/>
              <a:t>20</a:t>
            </a:fld>
            <a:endParaRPr lang="en-US"/>
          </a:p>
        </p:txBody>
      </p:sp>
      <p:sp>
        <p:nvSpPr>
          <p:cNvPr id="1106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2600"/>
              <a:t>Л</a:t>
            </a:r>
            <a:r>
              <a:rPr lang="it-IT" sz="2600"/>
              <a:t>иниј</a:t>
            </a:r>
            <a:r>
              <a:rPr lang="sr-Cyrl-CS" sz="2600"/>
              <a:t>а </a:t>
            </a:r>
            <a:r>
              <a:rPr lang="it-IT" sz="2600"/>
              <a:t>регресије за податке из табеле </a:t>
            </a:r>
            <a:r>
              <a:rPr lang="sr-Latn-CS" sz="2600"/>
              <a:t>za </a:t>
            </a:r>
            <a:r>
              <a:rPr lang="it-IT" sz="2600"/>
              <a:t>FEV1 и висин</a:t>
            </a:r>
            <a:r>
              <a:rPr lang="sr-Cyrl-CS" sz="2600"/>
              <a:t>у</a:t>
            </a:r>
            <a:r>
              <a:rPr lang="it-IT" sz="2600"/>
              <a:t> за 20 мушких студената медицине</a:t>
            </a:r>
            <a:r>
              <a:rPr lang="en-US" sz="2600"/>
              <a:t> </a:t>
            </a:r>
            <a:endParaRPr lang="sr-Latn-CS" sz="2600"/>
          </a:p>
        </p:txBody>
      </p:sp>
      <p:sp>
        <p:nvSpPr>
          <p:cNvPr id="1106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106948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397000"/>
            <a:ext cx="6261100" cy="495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0DF3-EB82-478D-A910-36F2477A2A3F}" type="slidenum">
              <a:rPr lang="en-US"/>
              <a:pPr/>
              <a:t>21</a:t>
            </a:fld>
            <a:endParaRPr lang="en-US"/>
          </a:p>
        </p:txBody>
      </p:sp>
      <p:sp>
        <p:nvSpPr>
          <p:cNvPr id="1108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r>
              <a:rPr lang="en-US" sz="3600"/>
              <a:t> </a:t>
            </a:r>
            <a:endParaRPr lang="sr-Latn-CS" sz="3600"/>
          </a:p>
        </p:txBody>
      </p:sp>
      <p:sp>
        <p:nvSpPr>
          <p:cNvPr id="110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400"/>
              <a:t>Прво налазимо збир квадрата </a:t>
            </a:r>
            <a:r>
              <a:rPr lang="sr-Cyrl-CS" sz="2400"/>
              <a:t>одступања </a:t>
            </a:r>
            <a:r>
              <a:rPr lang="it-IT" sz="2400"/>
              <a:t>од линије, тј. разлику између </a:t>
            </a:r>
            <a:r>
              <a:rPr lang="sr-Cyrl-CS" sz="2400"/>
              <a:t>посматраних </a:t>
            </a:r>
            <a:r>
              <a:rPr lang="sr-Latn-CS" sz="2400" i="1"/>
              <a:t>y</a:t>
            </a:r>
            <a:r>
              <a:rPr lang="sr-Latn-CS" sz="2400" i="1" baseline="-25000"/>
              <a:t>i</a:t>
            </a:r>
            <a:r>
              <a:rPr lang="sr-Latn-CS" sz="2400" i="1"/>
              <a:t>  </a:t>
            </a:r>
            <a:r>
              <a:rPr lang="sr-Cyrl-CS" sz="2400"/>
              <a:t>и </a:t>
            </a:r>
            <a:r>
              <a:rPr lang="it-IT" sz="2400"/>
              <a:t>вредности предвиђених регресионом линијом</a:t>
            </a:r>
            <a:endParaRPr lang="sr-Cyrl-CS" sz="2400"/>
          </a:p>
          <a:p>
            <a:endParaRPr lang="sr-Cyrl-CS" sz="2400"/>
          </a:p>
          <a:p>
            <a:endParaRPr lang="sr-Cyrl-CS" sz="2400"/>
          </a:p>
          <a:p>
            <a:r>
              <a:rPr lang="sr-Cyrl-CS" sz="2400"/>
              <a:t>Други члан се зове </a:t>
            </a:r>
            <a:r>
              <a:rPr lang="en-US" sz="2400" b="1"/>
              <a:t>збир квадрата услед регресије на X</a:t>
            </a:r>
            <a:endParaRPr lang="sr-Cyrl-CS" sz="2400" b="1"/>
          </a:p>
          <a:p>
            <a:r>
              <a:rPr lang="en-US" sz="2400"/>
              <a:t>Разлика између њих је </a:t>
            </a:r>
            <a:r>
              <a:rPr lang="en-US" sz="2400" b="1"/>
              <a:t>резидуални збир квадрата</a:t>
            </a:r>
            <a:r>
              <a:rPr lang="sr-Cyrl-CS" sz="2400"/>
              <a:t> </a:t>
            </a:r>
            <a:r>
              <a:rPr lang="en-US" sz="2400"/>
              <a:t>или </a:t>
            </a:r>
            <a:r>
              <a:rPr lang="en-US" sz="2400" b="1"/>
              <a:t>збир квадрата око регресије </a:t>
            </a:r>
          </a:p>
          <a:p>
            <a:r>
              <a:rPr lang="en-US" sz="2400"/>
              <a:t>Збир квадрата услед регресије подељен </a:t>
            </a:r>
            <a:r>
              <a:rPr lang="sr-Cyrl-CS" sz="2400"/>
              <a:t>са </a:t>
            </a:r>
            <a:r>
              <a:rPr lang="en-US" sz="2400"/>
              <a:t>укупним збиром квадрата зове се</a:t>
            </a:r>
            <a:endParaRPr lang="sr-Cyrl-CS" sz="2400"/>
          </a:p>
          <a:p>
            <a:pPr lvl="1"/>
            <a:r>
              <a:rPr lang="en-US" sz="2000" b="1"/>
              <a:t>пропорција варијабилности објашњена регресијом</a:t>
            </a:r>
            <a:endParaRPr lang="sr-Latn-CS" sz="2000" b="1"/>
          </a:p>
        </p:txBody>
      </p:sp>
      <p:sp>
        <p:nvSpPr>
          <p:cNvPr id="1108996" name="Rectangle 4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08997" name="Object 5"/>
          <p:cNvGraphicFramePr>
            <a:graphicFrameLocks noChangeAspect="1"/>
          </p:cNvGraphicFramePr>
          <p:nvPr/>
        </p:nvGraphicFramePr>
        <p:xfrm>
          <a:off x="1133475" y="2755900"/>
          <a:ext cx="4503738" cy="758825"/>
        </p:xfrm>
        <a:graphic>
          <a:graphicData uri="http://schemas.openxmlformats.org/presentationml/2006/ole">
            <p:oleObj spid="_x0000_s1108997" name="Equation" r:id="rId4" imgW="1638300" imgH="2794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17213-1C20-4496-9C44-525C0DB8EF96}" type="slidenum">
              <a:rPr lang="en-US"/>
              <a:pPr/>
              <a:t>22</a:t>
            </a:fld>
            <a:endParaRPr lang="en-US"/>
          </a:p>
        </p:txBody>
      </p:sp>
      <p:sp>
        <p:nvSpPr>
          <p:cNvPr id="111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sp>
        <p:nvSpPr>
          <p:cNvPr id="1111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sr-Cyrl-CS"/>
              <a:t>В</a:t>
            </a:r>
            <a:r>
              <a:rPr lang="sr-Latn-CS"/>
              <a:t>аријанса </a:t>
            </a:r>
            <a:r>
              <a:rPr lang="sr-Latn-CS" i="1"/>
              <a:t>Y</a:t>
            </a:r>
            <a:r>
              <a:rPr lang="sr-Latn-CS"/>
              <a:t> око линије</a:t>
            </a:r>
            <a:endParaRPr lang="sr-Cyrl-CS"/>
          </a:p>
          <a:p>
            <a:pPr lvl="1">
              <a:lnSpc>
                <a:spcPct val="95000"/>
              </a:lnSpc>
            </a:pPr>
            <a:r>
              <a:rPr lang="sr-Latn-CS"/>
              <a:t>звана </a:t>
            </a:r>
            <a:r>
              <a:rPr lang="sr-Latn-CS" b="1"/>
              <a:t>резидуална варијанса</a:t>
            </a:r>
            <a:r>
              <a:rPr lang="sr-Latn-CS"/>
              <a:t> (</a:t>
            </a:r>
            <a:r>
              <a:rPr lang="sr-Latn-CS" b="1"/>
              <a:t>residual variance</a:t>
            </a:r>
            <a:r>
              <a:rPr lang="sr-Latn-CS"/>
              <a:t>)</a:t>
            </a:r>
            <a:r>
              <a:rPr lang="sr-Cyrl-CS"/>
              <a:t> је</a:t>
            </a:r>
          </a:p>
          <a:p>
            <a:pPr>
              <a:lnSpc>
                <a:spcPct val="95000"/>
              </a:lnSpc>
            </a:pPr>
            <a:endParaRPr lang="sr-Cyrl-CS"/>
          </a:p>
          <a:p>
            <a:pPr>
              <a:lnSpc>
                <a:spcPct val="95000"/>
              </a:lnSpc>
            </a:pPr>
            <a:endParaRPr lang="sr-Cyrl-CS"/>
          </a:p>
          <a:p>
            <a:pPr>
              <a:lnSpc>
                <a:spcPct val="95000"/>
              </a:lnSpc>
            </a:pPr>
            <a:r>
              <a:rPr lang="sr-Cyrl-CS"/>
              <a:t>П</a:t>
            </a:r>
            <a:r>
              <a:rPr lang="en-US"/>
              <a:t>ретпостав</a:t>
            </a:r>
            <a:r>
              <a:rPr lang="sr-Cyrl-CS"/>
              <a:t>љамо</a:t>
            </a:r>
            <a:r>
              <a:rPr lang="en-US"/>
              <a:t> да је варијанса </a:t>
            </a:r>
            <a:r>
              <a:rPr lang="sr-Cyrl-CS"/>
              <a:t>униформна</a:t>
            </a:r>
            <a:r>
              <a:rPr lang="en-US"/>
              <a:t> </a:t>
            </a:r>
            <a:endParaRPr lang="sr-Cyrl-CS"/>
          </a:p>
          <a:p>
            <a:pPr>
              <a:lnSpc>
                <a:spcPct val="95000"/>
              </a:lnSpc>
            </a:pPr>
            <a:r>
              <a:rPr lang="sr-Cyrl-CS"/>
              <a:t>И</a:t>
            </a:r>
            <a:r>
              <a:rPr lang="sv-SE"/>
              <a:t>сто као и за </a:t>
            </a:r>
            <a:r>
              <a:rPr lang="sr-Latn-CS" i="1"/>
              <a:t>t</a:t>
            </a:r>
            <a:r>
              <a:rPr lang="sr-Latn-CS"/>
              <a:t> </a:t>
            </a:r>
            <a:r>
              <a:rPr lang="sv-SE"/>
              <a:t>метод два узорка и анализу варијансе</a:t>
            </a:r>
            <a:r>
              <a:rPr lang="en-US"/>
              <a:t> </a:t>
            </a:r>
            <a:endParaRPr lang="sr-Latn-CS"/>
          </a:p>
        </p:txBody>
      </p:sp>
      <p:sp>
        <p:nvSpPr>
          <p:cNvPr id="1111044" name="Rectangle 4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11045" name="Object 5"/>
          <p:cNvGraphicFramePr>
            <a:graphicFrameLocks noChangeAspect="1"/>
          </p:cNvGraphicFramePr>
          <p:nvPr/>
        </p:nvGraphicFramePr>
        <p:xfrm>
          <a:off x="1149350" y="2890838"/>
          <a:ext cx="6602413" cy="981075"/>
        </p:xfrm>
        <a:graphic>
          <a:graphicData uri="http://schemas.openxmlformats.org/presentationml/2006/ole">
            <p:oleObj spid="_x0000_s1111045" name="Equation" r:id="rId4" imgW="2373870" imgH="355446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21F5-575E-4262-B380-047FF9135CE7}" type="slidenum">
              <a:rPr lang="en-US"/>
              <a:pPr/>
              <a:t>23</a:t>
            </a:fld>
            <a:endParaRPr lang="en-US"/>
          </a:p>
        </p:txBody>
      </p:sp>
      <p:sp>
        <p:nvSpPr>
          <p:cNvPr id="1113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sp>
        <p:nvSpPr>
          <p:cNvPr id="1113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v-SE"/>
              <a:t>За FEV1 податке збир квадрата услед регресије је</a:t>
            </a:r>
            <a:endParaRPr lang="sr-Cyrl-CS"/>
          </a:p>
          <a:p>
            <a:endParaRPr lang="sr-Cyrl-CS"/>
          </a:p>
          <a:p>
            <a:r>
              <a:rPr lang="sr-Cyrl-CS"/>
              <a:t>З</a:t>
            </a:r>
            <a:r>
              <a:rPr lang="sv-SE"/>
              <a:t>бир квадрата око регресије је </a:t>
            </a:r>
            <a:endParaRPr lang="sr-Cyrl-CS"/>
          </a:p>
          <a:p>
            <a:endParaRPr lang="sr-Cyrl-CS"/>
          </a:p>
          <a:p>
            <a:r>
              <a:rPr lang="it-IT"/>
              <a:t>Има 20 – 2 = 18 степени слободе, тако да је варијанса око регресије</a:t>
            </a:r>
            <a:r>
              <a:rPr lang="en-US"/>
              <a:t> </a:t>
            </a:r>
            <a:endParaRPr lang="sr-Cyrl-CS"/>
          </a:p>
          <a:p>
            <a:endParaRPr lang="sr-Latn-CS"/>
          </a:p>
        </p:txBody>
      </p:sp>
      <p:sp>
        <p:nvSpPr>
          <p:cNvPr id="11130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13093" name="Object 5"/>
          <p:cNvGraphicFramePr>
            <a:graphicFrameLocks noChangeAspect="1"/>
          </p:cNvGraphicFramePr>
          <p:nvPr/>
        </p:nvGraphicFramePr>
        <p:xfrm>
          <a:off x="1031875" y="2497138"/>
          <a:ext cx="5637213" cy="673100"/>
        </p:xfrm>
        <a:graphic>
          <a:graphicData uri="http://schemas.openxmlformats.org/presentationml/2006/ole">
            <p:oleObj spid="_x0000_s1113093" name="Equation" r:id="rId4" imgW="1917700" imgH="228600" progId="Equation.3">
              <p:embed/>
            </p:oleObj>
          </a:graphicData>
        </a:graphic>
      </p:graphicFrame>
      <p:sp>
        <p:nvSpPr>
          <p:cNvPr id="11130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13095" name="Object 7"/>
          <p:cNvGraphicFramePr>
            <a:graphicFrameLocks noChangeAspect="1"/>
          </p:cNvGraphicFramePr>
          <p:nvPr/>
        </p:nvGraphicFramePr>
        <p:xfrm>
          <a:off x="1060450" y="3798888"/>
          <a:ext cx="5240338" cy="517525"/>
        </p:xfrm>
        <a:graphic>
          <a:graphicData uri="http://schemas.openxmlformats.org/presentationml/2006/ole">
            <p:oleObj spid="_x0000_s1113095" name="Equation" r:id="rId5" imgW="1637589" imgH="165028" progId="Equation.3">
              <p:embed/>
            </p:oleObj>
          </a:graphicData>
        </a:graphic>
      </p:graphicFrame>
      <p:sp>
        <p:nvSpPr>
          <p:cNvPr id="1113096" name="Rectangle 8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13097" name="Object 9"/>
          <p:cNvGraphicFramePr>
            <a:graphicFrameLocks noChangeAspect="1"/>
          </p:cNvGraphicFramePr>
          <p:nvPr/>
        </p:nvGraphicFramePr>
        <p:xfrm>
          <a:off x="1135063" y="5449888"/>
          <a:ext cx="4416425" cy="569912"/>
        </p:xfrm>
        <a:graphic>
          <a:graphicData uri="http://schemas.openxmlformats.org/presentationml/2006/ole">
            <p:oleObj spid="_x0000_s1113097" name="Equation" r:id="rId6" imgW="1473200" imgH="1905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2619-D0B5-4BA0-9815-9E4BB8B437BF}" type="slidenum">
              <a:rPr lang="en-US"/>
              <a:pPr/>
              <a:t>24</a:t>
            </a:fld>
            <a:endParaRPr lang="en-US"/>
          </a:p>
        </p:txBody>
      </p:sp>
      <p:sp>
        <p:nvSpPr>
          <p:cNvPr id="111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sp>
        <p:nvSpPr>
          <p:cNvPr id="1115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101013" cy="4725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v-SE" sz="2800"/>
              <a:t>Стандардна грешка</a:t>
            </a:r>
            <a:r>
              <a:rPr lang="sr-Cyrl-CS" sz="2800"/>
              <a:t> од </a:t>
            </a:r>
            <a:r>
              <a:rPr lang="sr-Latn-CS" sz="2800" i="1"/>
              <a:t>b</a:t>
            </a:r>
            <a:r>
              <a:rPr lang="sr-Latn-CS" sz="2800"/>
              <a:t> </a:t>
            </a:r>
            <a:r>
              <a:rPr lang="sv-SE" sz="2800"/>
              <a:t>је дата помоћу</a:t>
            </a: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endParaRPr lang="sr-Cyrl-CS" sz="2800"/>
          </a:p>
          <a:p>
            <a:pPr>
              <a:lnSpc>
                <a:spcPct val="90000"/>
              </a:lnSpc>
            </a:pPr>
            <a:r>
              <a:rPr lang="it-IT" sz="2800"/>
              <a:t>Стандардна грешка је заснована на једном збиру квадрата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Latn-CS" sz="2400" i="1"/>
              <a:t>b</a:t>
            </a:r>
            <a:r>
              <a:rPr lang="sr-Latn-CS" sz="2400"/>
              <a:t>/SE(</a:t>
            </a:r>
            <a:r>
              <a:rPr lang="sr-Latn-CS" sz="2400" i="1"/>
              <a:t>b</a:t>
            </a:r>
            <a:r>
              <a:rPr lang="sr-Latn-CS" sz="2400"/>
              <a:t>) </a:t>
            </a:r>
            <a:r>
              <a:rPr lang="sr-Cyrl-CS" sz="2400"/>
              <a:t>је </a:t>
            </a:r>
            <a:r>
              <a:rPr lang="it-IT" sz="2400"/>
              <a:t>посматрање из </a:t>
            </a:r>
            <a:r>
              <a:rPr lang="sr-Latn-CS" sz="2400" i="1"/>
              <a:t>t</a:t>
            </a:r>
            <a:r>
              <a:rPr lang="sr-Latn-CS" sz="2400"/>
              <a:t> </a:t>
            </a:r>
            <a:r>
              <a:rPr lang="it-IT" sz="2400"/>
              <a:t>расподеле са </a:t>
            </a:r>
            <a:r>
              <a:rPr lang="sr-Latn-CS" sz="2400" i="1"/>
              <a:t>n</a:t>
            </a:r>
            <a:r>
              <a:rPr lang="sr-Latn-CS" sz="2400"/>
              <a:t> - 2 </a:t>
            </a:r>
            <a:r>
              <a:rPr lang="it-IT" sz="2400"/>
              <a:t>степена слободе 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it-IT" sz="2800"/>
              <a:t>Можемо </a:t>
            </a:r>
            <a:r>
              <a:rPr lang="sr-Cyrl-CS" sz="2800"/>
              <a:t>про</a:t>
            </a:r>
            <a:r>
              <a:rPr lang="it-IT" sz="2800"/>
              <a:t>наћи 95% интервал поверења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it-IT" sz="2400"/>
              <a:t>за </a:t>
            </a:r>
            <a:r>
              <a:rPr lang="sr-Latn-CS" sz="2400" i="1"/>
              <a:t>b</a:t>
            </a:r>
            <a:r>
              <a:rPr lang="sr-Latn-CS" sz="2400"/>
              <a:t> </a:t>
            </a:r>
            <a:r>
              <a:rPr lang="it-IT" sz="2400"/>
              <a:t>узимајући </a:t>
            </a:r>
            <a:r>
              <a:rPr lang="sr-Latn-CS" sz="2400" i="1"/>
              <a:t>t</a:t>
            </a:r>
            <a:r>
              <a:rPr lang="sr-Latn-CS" sz="2400"/>
              <a:t> </a:t>
            </a:r>
            <a:r>
              <a:rPr lang="it-IT" sz="2400"/>
              <a:t>стандардне грешке на обе стране процене</a:t>
            </a:r>
            <a:r>
              <a:rPr lang="en-US" sz="2400"/>
              <a:t> </a:t>
            </a:r>
            <a:endParaRPr lang="sr-Latn-CS" sz="2400"/>
          </a:p>
        </p:txBody>
      </p:sp>
      <p:graphicFrame>
        <p:nvGraphicFramePr>
          <p:cNvPr id="111514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965200" y="1990725"/>
          <a:ext cx="7270750" cy="1371600"/>
        </p:xfrm>
        <a:graphic>
          <a:graphicData uri="http://schemas.openxmlformats.org/presentationml/2006/ole">
            <p:oleObj spid="_x0000_s1115140" name="Document" r:id="rId4" imgW="5771697" imgH="596373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7F058-F1CB-4F97-807F-B1B74F9269A4}" type="slidenum">
              <a:rPr lang="en-US"/>
              <a:pPr/>
              <a:t>25</a:t>
            </a:fld>
            <a:endParaRPr lang="en-US"/>
          </a:p>
        </p:txBody>
      </p:sp>
      <p:sp>
        <p:nvSpPr>
          <p:cNvPr id="1117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graphicFrame>
        <p:nvGraphicFramePr>
          <p:cNvPr id="1117187" name="Object 3"/>
          <p:cNvGraphicFramePr>
            <a:graphicFrameLocks noChangeAspect="1"/>
          </p:cNvGraphicFramePr>
          <p:nvPr>
            <p:ph idx="1"/>
          </p:nvPr>
        </p:nvGraphicFramePr>
        <p:xfrm>
          <a:off x="1169988" y="1346200"/>
          <a:ext cx="6751637" cy="5041900"/>
        </p:xfrm>
        <a:graphic>
          <a:graphicData uri="http://schemas.openxmlformats.org/presentationml/2006/ole">
            <p:oleObj spid="_x0000_s1117187" name="Document" r:id="rId4" imgW="6013991" imgH="4491171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BB6F-1499-4BE8-A372-FB57C8DE0384}" type="slidenum">
              <a:rPr lang="en-US"/>
              <a:pPr/>
              <a:t>26</a:t>
            </a:fld>
            <a:endParaRPr lang="en-US"/>
          </a:p>
        </p:txBody>
      </p:sp>
      <p:sp>
        <p:nvSpPr>
          <p:cNvPr id="111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sp>
        <p:nvSpPr>
          <p:cNvPr id="1119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92250"/>
            <a:ext cx="7831138" cy="4725988"/>
          </a:xfrm>
        </p:spPr>
        <p:txBody>
          <a:bodyPr/>
          <a:lstStyle/>
          <a:p>
            <a:pPr marL="533400" indent="-533400"/>
            <a:r>
              <a:rPr lang="it-IT" sz="2800"/>
              <a:t>95% интервал поверења за </a:t>
            </a:r>
            <a:r>
              <a:rPr lang="sr-Latn-CS" sz="2800" i="1"/>
              <a:t>b</a:t>
            </a:r>
            <a:r>
              <a:rPr lang="sr-Latn-CS" sz="2800"/>
              <a:t> </a:t>
            </a:r>
            <a:r>
              <a:rPr lang="sr-Cyrl-CS" sz="2800"/>
              <a:t>је</a:t>
            </a:r>
          </a:p>
          <a:p>
            <a:pPr marL="533400" indent="-533400"/>
            <a:endParaRPr lang="sr-Cyrl-CS" sz="2800"/>
          </a:p>
          <a:p>
            <a:pPr marL="914400" lvl="1" indent="-457200"/>
            <a:endParaRPr lang="sr-Cyrl-CS" sz="2400"/>
          </a:p>
          <a:p>
            <a:pPr marL="914400" lvl="1" indent="-457200"/>
            <a:r>
              <a:rPr lang="sr-Cyrl-CS" sz="2400"/>
              <a:t>или 0.02 до 0.13 литара/цм</a:t>
            </a:r>
          </a:p>
          <a:p>
            <a:pPr marL="533400" indent="-533400"/>
            <a:endParaRPr lang="sr-Cyrl-CS" sz="2800"/>
          </a:p>
          <a:p>
            <a:pPr marL="533400" indent="-533400"/>
            <a:r>
              <a:rPr lang="it-IT" sz="2800"/>
              <a:t>Можемо видети да </a:t>
            </a:r>
            <a:r>
              <a:rPr lang="sr-Cyrl-CS" sz="2800"/>
              <a:t>су </a:t>
            </a:r>
            <a:r>
              <a:rPr lang="it-IT" sz="2800"/>
              <a:t>FEV1 и висина повезани</a:t>
            </a:r>
            <a:endParaRPr lang="sr-Cyrl-CS" sz="2800"/>
          </a:p>
          <a:p>
            <a:pPr marL="914400" lvl="1" indent="-457200"/>
            <a:r>
              <a:rPr lang="it-IT" sz="2400"/>
              <a:t>иако нагиб није добро процењ</a:t>
            </a:r>
            <a:r>
              <a:rPr lang="sr-Cyrl-CS" sz="2400"/>
              <a:t>ен</a:t>
            </a:r>
            <a:endParaRPr lang="sr-Latn-CS" sz="2400"/>
          </a:p>
        </p:txBody>
      </p:sp>
      <p:graphicFrame>
        <p:nvGraphicFramePr>
          <p:cNvPr id="111923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0" y="2170113"/>
          <a:ext cx="8897938" cy="677862"/>
        </p:xfrm>
        <a:graphic>
          <a:graphicData uri="http://schemas.openxmlformats.org/presentationml/2006/ole">
            <p:oleObj spid="_x0000_s1119236" name="Document" r:id="rId4" imgW="5771697" imgH="240781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E465-8044-4C7F-BE57-E574F8CA2289}" type="slidenum">
              <a:rPr lang="en-US"/>
              <a:pPr/>
              <a:t>27</a:t>
            </a:fld>
            <a:endParaRPr lang="en-US"/>
          </a:p>
        </p:txBody>
      </p:sp>
      <p:sp>
        <p:nvSpPr>
          <p:cNvPr id="1121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sp>
        <p:nvSpPr>
          <p:cNvPr id="1121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Н</a:t>
            </a:r>
            <a:r>
              <a:rPr lang="it-IT"/>
              <a:t>улт</a:t>
            </a:r>
            <a:r>
              <a:rPr lang="sr-Cyrl-CS"/>
              <a:t>а</a:t>
            </a:r>
            <a:r>
              <a:rPr lang="it-IT"/>
              <a:t> хипотезу да </a:t>
            </a:r>
            <a:r>
              <a:rPr lang="sr-Cyrl-CS"/>
              <a:t>је </a:t>
            </a:r>
            <a:r>
              <a:rPr lang="it-IT"/>
              <a:t>у популациј</a:t>
            </a:r>
            <a:r>
              <a:rPr lang="sr-Cyrl-CS"/>
              <a:t>и</a:t>
            </a:r>
            <a:r>
              <a:rPr lang="it-IT"/>
              <a:t>, нагиб = 0 у односу на</a:t>
            </a:r>
            <a:endParaRPr lang="sr-Cyrl-CS"/>
          </a:p>
          <a:p>
            <a:pPr lvl="1"/>
            <a:r>
              <a:rPr lang="it-IT"/>
              <a:t>алтернативу да нагиб није једнак 0, однос</a:t>
            </a:r>
            <a:r>
              <a:rPr lang="sr-Cyrl-CS"/>
              <a:t>а </a:t>
            </a:r>
            <a:r>
              <a:rPr lang="it-IT"/>
              <a:t>у било ком смеру</a:t>
            </a:r>
            <a:endParaRPr lang="sr-Cyrl-CS"/>
          </a:p>
          <a:p>
            <a:r>
              <a:rPr lang="sr-Cyrl-CS"/>
              <a:t>Т</a:t>
            </a:r>
            <a:r>
              <a:rPr lang="it-IT"/>
              <a:t>ест статистика је </a:t>
            </a:r>
            <a:r>
              <a:rPr lang="sr-Latn-CS" i="1"/>
              <a:t>b</a:t>
            </a:r>
            <a:r>
              <a:rPr lang="sr-Latn-CS"/>
              <a:t>/SE(</a:t>
            </a:r>
            <a:r>
              <a:rPr lang="sr-Latn-CS" i="1"/>
              <a:t>b</a:t>
            </a:r>
            <a:r>
              <a:rPr lang="sr-Latn-CS"/>
              <a:t>)</a:t>
            </a:r>
            <a:endParaRPr lang="sr-Cyrl-CS"/>
          </a:p>
          <a:p>
            <a:r>
              <a:rPr lang="sr-Cyrl-CS"/>
              <a:t>А</a:t>
            </a:r>
            <a:r>
              <a:rPr lang="it-IT"/>
              <a:t>ко је нулта хипотеза тачна ово ће бити из </a:t>
            </a:r>
            <a:r>
              <a:rPr lang="sr-Latn-CS" i="1"/>
              <a:t>t</a:t>
            </a:r>
            <a:r>
              <a:rPr lang="sr-Latn-CS"/>
              <a:t> </a:t>
            </a:r>
            <a:r>
              <a:rPr lang="it-IT"/>
              <a:t>расподеле са </a:t>
            </a:r>
            <a:r>
              <a:rPr lang="sr-Latn-CS" i="1"/>
              <a:t>n</a:t>
            </a:r>
            <a:r>
              <a:rPr lang="sr-Latn-CS"/>
              <a:t> </a:t>
            </a:r>
            <a:r>
              <a:rPr lang="it-IT"/>
              <a:t>- 2 степен</a:t>
            </a:r>
            <a:r>
              <a:rPr lang="sr-Cyrl-CS"/>
              <a:t>и </a:t>
            </a:r>
            <a:r>
              <a:rPr lang="it-IT"/>
              <a:t>слободе</a:t>
            </a:r>
            <a:r>
              <a:rPr lang="en-US"/>
              <a:t> </a:t>
            </a:r>
            <a:endParaRPr lang="sr-Latn-CS"/>
          </a:p>
        </p:txBody>
      </p:sp>
      <p:sp>
        <p:nvSpPr>
          <p:cNvPr id="11212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21285" name="Object 5"/>
          <p:cNvGraphicFramePr>
            <a:graphicFrameLocks noChangeAspect="1"/>
          </p:cNvGraphicFramePr>
          <p:nvPr/>
        </p:nvGraphicFramePr>
        <p:xfrm>
          <a:off x="1095375" y="5127625"/>
          <a:ext cx="5391150" cy="1201738"/>
        </p:xfrm>
        <a:graphic>
          <a:graphicData uri="http://schemas.openxmlformats.org/presentationml/2006/ole">
            <p:oleObj spid="_x0000_s1121285" name="Equation" r:id="rId4" imgW="1663700" imgH="3683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D3D2E-1423-4B26-A917-1873C33F37D4}" type="slidenum">
              <a:rPr lang="en-US"/>
              <a:pPr/>
              <a:t>28</a:t>
            </a:fld>
            <a:endParaRPr lang="en-US"/>
          </a:p>
        </p:txBody>
      </p:sp>
      <p:sp>
        <p:nvSpPr>
          <p:cNvPr id="1123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Стандардна грешка коефицијента регресије</a:t>
            </a:r>
            <a:endParaRPr lang="sr-Latn-CS" sz="3600"/>
          </a:p>
        </p:txBody>
      </p:sp>
      <p:graphicFrame>
        <p:nvGraphicFramePr>
          <p:cNvPr id="1123331" name="Object 3"/>
          <p:cNvGraphicFramePr>
            <a:graphicFrameLocks noChangeAspect="1"/>
          </p:cNvGraphicFramePr>
          <p:nvPr>
            <p:ph idx="1"/>
          </p:nvPr>
        </p:nvGraphicFramePr>
        <p:xfrm>
          <a:off x="1222375" y="1384300"/>
          <a:ext cx="6751638" cy="5041900"/>
        </p:xfrm>
        <a:graphic>
          <a:graphicData uri="http://schemas.openxmlformats.org/presentationml/2006/ole">
            <p:oleObj spid="_x0000_s1123331" name="Document" r:id="rId4" imgW="6013991" imgH="4491171" progId="Word.Documen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E8803-73C4-4FE0-A768-CE064BF66447}" type="slidenum">
              <a:rPr lang="en-US"/>
              <a:pPr/>
              <a:t>29</a:t>
            </a:fld>
            <a:endParaRPr lang="en-US"/>
          </a:p>
        </p:txBody>
      </p:sp>
      <p:sp>
        <p:nvSpPr>
          <p:cNvPr id="1125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r>
              <a:rPr lang="en-US"/>
              <a:t> </a:t>
            </a:r>
            <a:endParaRPr lang="sr-Latn-CS"/>
          </a:p>
        </p:txBody>
      </p:sp>
      <p:sp>
        <p:nvSpPr>
          <p:cNvPr id="1125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Регресиони метод нам говори нешто о природи односа између две променљиве</a:t>
            </a:r>
            <a:endParaRPr lang="sr-Cyrl-CS"/>
          </a:p>
          <a:p>
            <a:pPr lvl="1"/>
            <a:r>
              <a:rPr lang="it-IT"/>
              <a:t>не каже колико је тај однос </a:t>
            </a:r>
            <a:r>
              <a:rPr lang="sr-Cyrl-CS"/>
              <a:t>веран</a:t>
            </a:r>
          </a:p>
          <a:p>
            <a:r>
              <a:rPr lang="sr-Cyrl-CS"/>
              <a:t>Користимо </a:t>
            </a:r>
            <a:r>
              <a:rPr lang="it-IT"/>
              <a:t>коефицијент корелације</a:t>
            </a:r>
            <a:endParaRPr lang="sr-Cyrl-CS"/>
          </a:p>
          <a:p>
            <a:pPr lvl="1"/>
            <a:r>
              <a:rPr lang="it-IT"/>
              <a:t>заснован </a:t>
            </a:r>
            <a:r>
              <a:rPr lang="sr-Cyrl-CS"/>
              <a:t>је </a:t>
            </a:r>
            <a:r>
              <a:rPr lang="it-IT"/>
              <a:t>на збиру производа око средине две променљиве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4A6B0-B77D-4E7B-99BE-D30FDF94C7DE}" type="slidenum">
              <a:rPr lang="en-US"/>
              <a:pPr/>
              <a:t>3</a:t>
            </a:fld>
            <a:endParaRPr lang="en-US"/>
          </a:p>
        </p:txBody>
      </p:sp>
      <p:sp>
        <p:nvSpPr>
          <p:cNvPr id="1072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2600"/>
              <a:t>Дијаграм растурања који приказује однос између FEV1 и висине за групу мушких студената медицине</a:t>
            </a:r>
            <a:r>
              <a:rPr lang="sr-Latn-CS" sz="2600"/>
              <a:t> </a:t>
            </a:r>
          </a:p>
        </p:txBody>
      </p:sp>
      <p:sp>
        <p:nvSpPr>
          <p:cNvPr id="107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072132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7625" y="1371600"/>
            <a:ext cx="66214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71E-75A3-45C6-8B8A-FB824F48B8BA}" type="slidenum">
              <a:rPr lang="en-US"/>
              <a:pPr/>
              <a:t>30</a:t>
            </a:fld>
            <a:endParaRPr lang="en-US"/>
          </a:p>
        </p:txBody>
      </p:sp>
      <p:sp>
        <p:nvSpPr>
          <p:cNvPr id="1127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sz="3600"/>
              <a:t>Дијаграм растурања са осама кроз </a:t>
            </a:r>
            <a:r>
              <a:rPr lang="sr-Cyrl-CS" sz="3600"/>
              <a:t>средину</a:t>
            </a:r>
            <a:r>
              <a:rPr lang="sr-Latn-CS" sz="3600"/>
              <a:t> </a:t>
            </a:r>
          </a:p>
        </p:txBody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127428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397000"/>
            <a:ext cx="6583363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E4FC0-0CF0-4B1F-8793-8BD2ABBE28EE}" type="slidenum">
              <a:rPr lang="en-US"/>
              <a:pPr/>
              <a:t>31</a:t>
            </a:fld>
            <a:endParaRPr lang="en-US"/>
          </a:p>
        </p:txBody>
      </p:sp>
      <p:sp>
        <p:nvSpPr>
          <p:cNvPr id="1129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endParaRPr lang="sr-Latn-CS"/>
          </a:p>
        </p:txBody>
      </p:sp>
      <p:sp>
        <p:nvSpPr>
          <p:cNvPr id="1129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400"/>
              <a:t>Кажемо да постоји </a:t>
            </a:r>
            <a:r>
              <a:rPr lang="it-IT" sz="2400" b="1"/>
              <a:t>позитивна</a:t>
            </a:r>
            <a:r>
              <a:rPr lang="it-IT" sz="2400"/>
              <a:t> </a:t>
            </a:r>
            <a:r>
              <a:rPr lang="it-IT" sz="2400" b="1"/>
              <a:t>корелација</a:t>
            </a:r>
            <a:r>
              <a:rPr lang="it-IT" sz="2400"/>
              <a:t> </a:t>
            </a:r>
            <a:r>
              <a:rPr lang="sr-Cyrl-CS" sz="2400"/>
              <a:t>(</a:t>
            </a:r>
            <a:r>
              <a:rPr lang="sr-Latn-CS" sz="2400" b="1"/>
              <a:t>positive correlation</a:t>
            </a:r>
            <a:r>
              <a:rPr lang="sr-Cyrl-CS" sz="2400"/>
              <a:t>) </a:t>
            </a:r>
            <a:r>
              <a:rPr lang="it-IT" sz="2400"/>
              <a:t>између две променљиве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it-IT" sz="2000"/>
              <a:t>док се једна повећава</a:t>
            </a:r>
            <a:r>
              <a:rPr lang="sr-Cyrl-CS" sz="2000"/>
              <a:t>, </a:t>
            </a:r>
            <a:r>
              <a:rPr lang="it-IT" sz="2000"/>
              <a:t>то чини и друга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it-IT" sz="2400"/>
              <a:t>Да се једна променљива смањује док се друга повећава, већина тачака леж</a:t>
            </a:r>
            <a:r>
              <a:rPr lang="sr-Cyrl-CS" sz="2400"/>
              <a:t>ала </a:t>
            </a:r>
            <a:r>
              <a:rPr lang="it-IT" sz="2400"/>
              <a:t>у горњем левом и доњем десном делу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у</a:t>
            </a:r>
            <a:r>
              <a:rPr lang="it-IT" sz="2000"/>
              <a:t> овом случају би збир производа био негативан и постојала би </a:t>
            </a:r>
            <a:r>
              <a:rPr lang="it-IT" sz="2000" b="1"/>
              <a:t>негативна корелација</a:t>
            </a:r>
            <a:r>
              <a:rPr lang="sr-Cyrl-CS" sz="2000"/>
              <a:t> </a:t>
            </a:r>
            <a:r>
              <a:rPr lang="it-IT" sz="2000"/>
              <a:t>између променљивих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it-IT" sz="2400"/>
              <a:t>Када две променљиве нису повезане, имамо дијаграм растурања са приближно истим бројем тачака у сваком од делова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п</a:t>
            </a:r>
            <a:r>
              <a:rPr lang="it-IT" sz="2000"/>
              <a:t>остоји </a:t>
            </a:r>
            <a:r>
              <a:rPr lang="it-IT" sz="2000" b="1"/>
              <a:t>нула корелација</a:t>
            </a:r>
            <a:r>
              <a:rPr lang="it-IT" sz="2000"/>
              <a:t> или </a:t>
            </a:r>
            <a:r>
              <a:rPr lang="it-IT" sz="2000" b="1"/>
              <a:t>нема</a:t>
            </a:r>
            <a:r>
              <a:rPr lang="it-IT" sz="2000"/>
              <a:t> </a:t>
            </a:r>
            <a:r>
              <a:rPr lang="it-IT" sz="2000" b="1"/>
              <a:t>корелације</a:t>
            </a:r>
            <a:endParaRPr lang="sr-Cyrl-CS" sz="2000"/>
          </a:p>
          <a:p>
            <a:pPr lvl="1">
              <a:lnSpc>
                <a:spcPct val="90000"/>
              </a:lnSpc>
            </a:pPr>
            <a:r>
              <a:rPr lang="sr-Cyrl-CS" sz="2000"/>
              <a:t>з</a:t>
            </a:r>
            <a:r>
              <a:rPr lang="it-IT" sz="2000"/>
              <a:t>а променљиве се каже да </a:t>
            </a:r>
            <a:r>
              <a:rPr lang="it-IT" sz="2000" b="1"/>
              <a:t>нису у</a:t>
            </a:r>
            <a:r>
              <a:rPr lang="it-IT" sz="2000"/>
              <a:t> </a:t>
            </a:r>
            <a:r>
              <a:rPr lang="it-IT" sz="2000" b="1"/>
              <a:t>корелацији</a:t>
            </a:r>
            <a:endParaRPr lang="sr-Latn-C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9DE56-23F4-43B1-9132-95097480A761}" type="slidenum">
              <a:rPr lang="en-US"/>
              <a:pPr/>
              <a:t>32</a:t>
            </a:fld>
            <a:endParaRPr lang="en-US"/>
          </a:p>
        </p:txBody>
      </p:sp>
      <p:sp>
        <p:nvSpPr>
          <p:cNvPr id="1131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endParaRPr lang="sr-Latn-CS"/>
          </a:p>
        </p:txBody>
      </p:sp>
      <p:sp>
        <p:nvSpPr>
          <p:cNvPr id="113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А</a:t>
            </a:r>
            <a:r>
              <a:rPr lang="it-IT"/>
              <a:t>ко поделимо збир производа </a:t>
            </a:r>
            <a:r>
              <a:rPr lang="sr-Cyrl-CS"/>
              <a:t>са </a:t>
            </a:r>
            <a:r>
              <a:rPr lang="it-IT"/>
              <a:t>квадратним кореном збира квадрата од </a:t>
            </a:r>
            <a:r>
              <a:rPr lang="sr-Latn-CS" i="1"/>
              <a:t>X</a:t>
            </a:r>
            <a:r>
              <a:rPr lang="it-IT"/>
              <a:t> и</a:t>
            </a:r>
            <a:r>
              <a:rPr lang="sr-Latn-CS" i="1"/>
              <a:t> Y</a:t>
            </a:r>
            <a:endParaRPr lang="sr-Cyrl-CS" i="1"/>
          </a:p>
          <a:p>
            <a:pPr lvl="1"/>
            <a:r>
              <a:rPr lang="it-IT"/>
              <a:t>н</a:t>
            </a:r>
            <a:r>
              <a:rPr lang="sr-Cyrl-CS"/>
              <a:t>алазимо</a:t>
            </a:r>
            <a:r>
              <a:rPr lang="it-IT"/>
              <a:t> коефицијент без димензија </a:t>
            </a:r>
            <a:endParaRPr lang="sr-Cyrl-CS"/>
          </a:p>
          <a:p>
            <a:r>
              <a:rPr lang="it-IT"/>
              <a:t>Oво нам даје </a:t>
            </a:r>
            <a:r>
              <a:rPr lang="it-IT" b="1"/>
              <a:t>производ</a:t>
            </a:r>
            <a:r>
              <a:rPr lang="sr-Cyrl-CS" b="1"/>
              <a:t> момента </a:t>
            </a:r>
            <a:r>
              <a:rPr lang="it-IT" b="1"/>
              <a:t>коефицијент</a:t>
            </a:r>
            <a:r>
              <a:rPr lang="sr-Cyrl-CS" b="1"/>
              <a:t>а </a:t>
            </a:r>
            <a:r>
              <a:rPr lang="it-IT" b="1"/>
              <a:t>корелације</a:t>
            </a:r>
            <a:r>
              <a:rPr lang="sr-Cyrl-CS"/>
              <a:t> (</a:t>
            </a:r>
            <a:r>
              <a:rPr lang="sr-Latn-CS" b="1"/>
              <a:t>product moment correlation coefficient</a:t>
            </a:r>
            <a:r>
              <a:rPr lang="sr-Cyrl-CS"/>
              <a:t>)</a:t>
            </a:r>
            <a:endParaRPr lang="en-US"/>
          </a:p>
          <a:p>
            <a:pPr lvl="1"/>
            <a:r>
              <a:rPr lang="it-IT"/>
              <a:t>или </a:t>
            </a:r>
            <a:r>
              <a:rPr lang="it-IT" b="1"/>
              <a:t>коефицијент</a:t>
            </a:r>
            <a:r>
              <a:rPr lang="it-IT"/>
              <a:t> </a:t>
            </a:r>
            <a:r>
              <a:rPr lang="it-IT" b="1"/>
              <a:t>корелације</a:t>
            </a:r>
            <a:r>
              <a:rPr lang="it-IT"/>
              <a:t>, обично означен са </a:t>
            </a:r>
            <a:r>
              <a:rPr lang="sr-Latn-CS" i="1"/>
              <a:t>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6345-2F44-4D5E-87B0-3675CAFA8E6D}" type="slidenum">
              <a:rPr lang="en-US"/>
              <a:pPr/>
              <a:t>33</a:t>
            </a:fld>
            <a:endParaRPr lang="en-US"/>
          </a:p>
        </p:txBody>
      </p:sp>
      <p:sp>
        <p:nvSpPr>
          <p:cNvPr id="1133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endParaRPr lang="sr-Latn-CS"/>
          </a:p>
        </p:txBody>
      </p:sp>
      <p:sp>
        <p:nvSpPr>
          <p:cNvPr id="1133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Ако су </a:t>
            </a:r>
            <a:r>
              <a:rPr lang="sr-Latn-CS" i="1"/>
              <a:t>n</a:t>
            </a:r>
            <a:r>
              <a:rPr lang="sr-Latn-CS"/>
              <a:t> </a:t>
            </a:r>
            <a:r>
              <a:rPr lang="it-IT"/>
              <a:t>парова посматрања обележени са </a:t>
            </a:r>
            <a:r>
              <a:rPr lang="sr-Latn-CS"/>
              <a:t>(</a:t>
            </a:r>
            <a:r>
              <a:rPr lang="sr-Latn-CS" i="1"/>
              <a:t>x</a:t>
            </a:r>
            <a:r>
              <a:rPr lang="sr-Latn-CS" i="1" baseline="-25000"/>
              <a:t>i</a:t>
            </a:r>
            <a:r>
              <a:rPr lang="sr-Latn-CS"/>
              <a:t>, </a:t>
            </a:r>
            <a:r>
              <a:rPr lang="sr-Latn-CS" i="1"/>
              <a:t>y</a:t>
            </a:r>
            <a:r>
              <a:rPr lang="sr-Latn-CS" i="1" baseline="-25000"/>
              <a:t>i</a:t>
            </a:r>
            <a:r>
              <a:rPr lang="sr-Latn-CS"/>
              <a:t>), </a:t>
            </a:r>
            <a:r>
              <a:rPr lang="it-IT"/>
              <a:t>онда се</a:t>
            </a:r>
            <a:r>
              <a:rPr lang="it-IT" i="1"/>
              <a:t> </a:t>
            </a:r>
            <a:r>
              <a:rPr lang="sr-Latn-CS" i="1"/>
              <a:t>r</a:t>
            </a:r>
            <a:r>
              <a:rPr lang="sr-Latn-CS"/>
              <a:t> </a:t>
            </a:r>
            <a:r>
              <a:rPr lang="it-IT"/>
              <a:t>добија помоћу</a:t>
            </a:r>
            <a:endParaRPr lang="sr-Latn-CS"/>
          </a:p>
        </p:txBody>
      </p:sp>
      <p:sp>
        <p:nvSpPr>
          <p:cNvPr id="1133572" name="Rectangle 4"/>
          <p:cNvSpPr>
            <a:spLocks noChangeArrowheads="1"/>
          </p:cNvSpPr>
          <p:nvPr/>
        </p:nvSpPr>
        <p:spPr bwMode="auto">
          <a:xfrm>
            <a:off x="0" y="2738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33573" name="Object 5"/>
          <p:cNvGraphicFramePr>
            <a:graphicFrameLocks noChangeAspect="1"/>
          </p:cNvGraphicFramePr>
          <p:nvPr/>
        </p:nvGraphicFramePr>
        <p:xfrm>
          <a:off x="411163" y="2609850"/>
          <a:ext cx="8732837" cy="2638425"/>
        </p:xfrm>
        <a:graphic>
          <a:graphicData uri="http://schemas.openxmlformats.org/presentationml/2006/ole">
            <p:oleObj spid="_x0000_s1133573" name="Microsoft Equation 3.0" r:id="rId4" imgW="4572000" imgH="1384300" progId="Equation.3">
              <p:embed/>
            </p:oleObj>
          </a:graphicData>
        </a:graphic>
      </p:graphicFrame>
      <p:sp>
        <p:nvSpPr>
          <p:cNvPr id="1133574" name="Rectangle 6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33575" name="Object 7"/>
          <p:cNvGraphicFramePr>
            <a:graphicFrameLocks noChangeAspect="1"/>
          </p:cNvGraphicFramePr>
          <p:nvPr/>
        </p:nvGraphicFramePr>
        <p:xfrm>
          <a:off x="822325" y="5383213"/>
          <a:ext cx="4510088" cy="981075"/>
        </p:xfrm>
        <a:graphic>
          <a:graphicData uri="http://schemas.openxmlformats.org/presentationml/2006/ole">
            <p:oleObj spid="_x0000_s1133575" name="Microsoft Equation 3.0" r:id="rId5" imgW="1752600" imgH="3810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1C5C4-61B9-4D75-A5EB-7BA81094922E}" type="slidenum">
              <a:rPr lang="en-US"/>
              <a:pPr/>
              <a:t>34</a:t>
            </a:fld>
            <a:endParaRPr lang="en-US"/>
          </a:p>
        </p:txBody>
      </p:sp>
      <p:sp>
        <p:nvSpPr>
          <p:cNvPr id="1135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endParaRPr lang="sr-Latn-CS"/>
          </a:p>
        </p:txBody>
      </p:sp>
      <p:sp>
        <p:nvSpPr>
          <p:cNvPr id="1135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/>
              <a:t>Када све тачке леже тачно на правој линији таквој да </a:t>
            </a:r>
            <a:r>
              <a:rPr lang="sr-Latn-CS" i="1"/>
              <a:t>Y</a:t>
            </a:r>
            <a:r>
              <a:rPr lang="sr-Cyrl-CS"/>
              <a:t> расте док </a:t>
            </a:r>
            <a:r>
              <a:rPr lang="sr-Latn-CS" i="1"/>
              <a:t>X</a:t>
            </a:r>
            <a:r>
              <a:rPr lang="sr-Cyrl-CS"/>
              <a:t> расте </a:t>
            </a:r>
            <a:endParaRPr lang="sr-Latn-CS"/>
          </a:p>
          <a:p>
            <a:pPr lvl="1"/>
            <a:r>
              <a:rPr lang="sr-Latn-CS" i="1"/>
              <a:t>r</a:t>
            </a:r>
            <a:r>
              <a:rPr lang="sr-Cyrl-CS"/>
              <a:t> = 1</a:t>
            </a:r>
            <a:endParaRPr lang="en-US"/>
          </a:p>
          <a:p>
            <a:r>
              <a:rPr lang="sr-Cyrl-CS"/>
              <a:t>Када се све тачке леже тачно на правој линији са негативним нагибом</a:t>
            </a:r>
            <a:endParaRPr lang="en-US"/>
          </a:p>
          <a:p>
            <a:pPr lvl="1"/>
            <a:r>
              <a:rPr lang="sr-Latn-CS" i="1"/>
              <a:t>r</a:t>
            </a:r>
            <a:r>
              <a:rPr lang="sr-Cyrl-CS"/>
              <a:t> = -1</a:t>
            </a:r>
            <a:endParaRPr lang="en-US"/>
          </a:p>
          <a:p>
            <a:r>
              <a:rPr lang="sr-Cyrl-CS"/>
              <a:t>Када уопште не постоји никаква веза</a:t>
            </a:r>
            <a:endParaRPr lang="en-US"/>
          </a:p>
          <a:p>
            <a:pPr lvl="1"/>
            <a:r>
              <a:rPr lang="sr-Latn-CS" i="1"/>
              <a:t>r</a:t>
            </a:r>
            <a:r>
              <a:rPr lang="sr-Cyrl-CS"/>
              <a:t> = 0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7510A-2427-407B-A515-04469E6E672C}" type="slidenum">
              <a:rPr lang="en-US"/>
              <a:pPr/>
              <a:t>35</a:t>
            </a:fld>
            <a:endParaRPr lang="en-US"/>
          </a:p>
        </p:txBody>
      </p:sp>
      <p:sp>
        <p:nvSpPr>
          <p:cNvPr id="1137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/>
              <a:t>Подаци где коефицијент корелације може да доведе у забуну</a:t>
            </a:r>
            <a:r>
              <a:rPr lang="en-US" sz="3000"/>
              <a:t> </a:t>
            </a:r>
            <a:endParaRPr lang="sr-Latn-CS" sz="3000"/>
          </a:p>
        </p:txBody>
      </p:sp>
      <p:sp>
        <p:nvSpPr>
          <p:cNvPr id="1137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137668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425" y="1798638"/>
            <a:ext cx="8918575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D7BDA-7F52-410F-8909-639CE07DE30D}" type="slidenum">
              <a:rPr lang="en-US"/>
              <a:pPr/>
              <a:t>36</a:t>
            </a:fld>
            <a:endParaRPr lang="en-US"/>
          </a:p>
        </p:txBody>
      </p:sp>
      <p:sp>
        <p:nvSpPr>
          <p:cNvPr id="1139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Корелација</a:t>
            </a:r>
            <a:endParaRPr lang="sr-Latn-CS"/>
          </a:p>
        </p:txBody>
      </p:sp>
      <p:sp>
        <p:nvSpPr>
          <p:cNvPr id="113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600" i="1"/>
              <a:t>Y = a + bX</a:t>
            </a:r>
            <a:r>
              <a:rPr lang="it-IT" sz="2600"/>
              <a:t> </a:t>
            </a:r>
            <a:r>
              <a:rPr lang="en-US" sz="2600"/>
              <a:t>регресија </a:t>
            </a:r>
            <a:r>
              <a:rPr lang="sr-Latn-CS" sz="2600" i="1"/>
              <a:t>Y</a:t>
            </a:r>
            <a:r>
              <a:rPr lang="it-IT" sz="2600"/>
              <a:t> </a:t>
            </a:r>
            <a:r>
              <a:rPr lang="en-US" sz="2600"/>
              <a:t>на </a:t>
            </a:r>
            <a:r>
              <a:rPr lang="sr-Latn-CS" sz="2600" i="1"/>
              <a:t>X</a:t>
            </a:r>
            <a:r>
              <a:rPr lang="sr-Latn-CS" sz="2600"/>
              <a:t> </a:t>
            </a:r>
          </a:p>
          <a:p>
            <a:r>
              <a:rPr lang="sr-Latn-CS" sz="2600"/>
              <a:t>                      </a:t>
            </a:r>
            <a:r>
              <a:rPr lang="en-US" sz="2600"/>
              <a:t>регресија </a:t>
            </a:r>
            <a:r>
              <a:rPr lang="sr-Latn-CS" sz="2600" i="1"/>
              <a:t>X</a:t>
            </a:r>
            <a:r>
              <a:rPr lang="it-IT" sz="2600"/>
              <a:t> </a:t>
            </a:r>
            <a:r>
              <a:rPr lang="en-US" sz="2600"/>
              <a:t>на </a:t>
            </a:r>
            <a:r>
              <a:rPr lang="sr-Latn-CS" sz="2600" i="1"/>
              <a:t>Y</a:t>
            </a:r>
          </a:p>
          <a:p>
            <a:r>
              <a:rPr lang="sr-Latn-CS" sz="2600"/>
              <a:t> </a:t>
            </a:r>
          </a:p>
          <a:p>
            <a:pPr>
              <a:spcBef>
                <a:spcPct val="50000"/>
              </a:spcBef>
            </a:pPr>
            <a:r>
              <a:rPr lang="ru-RU" sz="2600"/>
              <a:t>За </a:t>
            </a:r>
            <a:r>
              <a:rPr lang="it-IT" sz="2600"/>
              <a:t>FEV</a:t>
            </a:r>
            <a:r>
              <a:rPr lang="ru-RU" sz="2600"/>
              <a:t>1 податке</a:t>
            </a:r>
            <a:endParaRPr lang="sr-Latn-CS" sz="2600"/>
          </a:p>
          <a:p>
            <a:pPr lvl="1"/>
            <a:r>
              <a:rPr lang="sr-Latn-CS" sz="2600" i="1"/>
              <a:t>b</a:t>
            </a:r>
            <a:r>
              <a:rPr lang="ru-RU" sz="2600"/>
              <a:t> = 0</a:t>
            </a:r>
            <a:r>
              <a:rPr lang="sr-Cyrl-CS" sz="2600"/>
              <a:t>.</a:t>
            </a:r>
            <a:r>
              <a:rPr lang="ru-RU" sz="2600"/>
              <a:t>074389 и </a:t>
            </a:r>
            <a:r>
              <a:rPr lang="sr-Latn-CS" sz="2600" i="1"/>
              <a:t>b′</a:t>
            </a:r>
            <a:r>
              <a:rPr lang="sr-Cyrl-CS" sz="2600" i="1"/>
              <a:t> </a:t>
            </a:r>
            <a:r>
              <a:rPr lang="ru-RU" sz="2600"/>
              <a:t>= 4</a:t>
            </a:r>
            <a:r>
              <a:rPr lang="sr-Cyrl-CS" sz="2600"/>
              <a:t>.</a:t>
            </a:r>
            <a:r>
              <a:rPr lang="ru-RU" sz="2600"/>
              <a:t>5424</a:t>
            </a:r>
            <a:endParaRPr lang="sr-Latn-CS" sz="2600"/>
          </a:p>
          <a:p>
            <a:pPr lvl="1"/>
            <a:r>
              <a:rPr lang="sr-Latn-CS" sz="2600"/>
              <a:t>r =</a:t>
            </a:r>
            <a:r>
              <a:rPr lang="ru-RU" sz="2600"/>
              <a:t> 0.58129</a:t>
            </a:r>
            <a:endParaRPr lang="sr-Latn-CS" sz="2600"/>
          </a:p>
          <a:p>
            <a:pPr>
              <a:buFontTx/>
              <a:buNone/>
            </a:pPr>
            <a:r>
              <a:rPr lang="sr-Latn-CS" sz="2600"/>
              <a:t> </a:t>
            </a:r>
          </a:p>
        </p:txBody>
      </p:sp>
      <p:sp>
        <p:nvSpPr>
          <p:cNvPr id="11397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39717" name="Object 5"/>
          <p:cNvGraphicFramePr>
            <a:graphicFrameLocks noChangeAspect="1"/>
          </p:cNvGraphicFramePr>
          <p:nvPr/>
        </p:nvGraphicFramePr>
        <p:xfrm>
          <a:off x="849313" y="2024063"/>
          <a:ext cx="2039937" cy="474662"/>
        </p:xfrm>
        <a:graphic>
          <a:graphicData uri="http://schemas.openxmlformats.org/presentationml/2006/ole">
            <p:oleObj spid="_x0000_s1139717" name="Equation" r:id="rId4" imgW="698197" imgH="165028" progId="Equation.3">
              <p:embed/>
            </p:oleObj>
          </a:graphicData>
        </a:graphic>
      </p:graphicFrame>
      <p:sp>
        <p:nvSpPr>
          <p:cNvPr id="11397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39719" name="Object 7"/>
          <p:cNvGraphicFramePr>
            <a:graphicFrameLocks noChangeAspect="1"/>
          </p:cNvGraphicFramePr>
          <p:nvPr/>
        </p:nvGraphicFramePr>
        <p:xfrm>
          <a:off x="874713" y="2452688"/>
          <a:ext cx="1285875" cy="534987"/>
        </p:xfrm>
        <a:graphic>
          <a:graphicData uri="http://schemas.openxmlformats.org/presentationml/2006/ole">
            <p:oleObj spid="_x0000_s1139719" name="Equation" r:id="rId5" imgW="457200" imgH="190500" progId="Equation.3">
              <p:embed/>
            </p:oleObj>
          </a:graphicData>
        </a:graphic>
      </p:graphicFrame>
      <p:graphicFrame>
        <p:nvGraphicFramePr>
          <p:cNvPr id="1139720" name="Object 8"/>
          <p:cNvGraphicFramePr>
            <a:graphicFrameLocks noChangeAspect="1"/>
          </p:cNvGraphicFramePr>
          <p:nvPr/>
        </p:nvGraphicFramePr>
        <p:xfrm>
          <a:off x="0" y="4598988"/>
          <a:ext cx="9144000" cy="1541462"/>
        </p:xfrm>
        <a:graphic>
          <a:graphicData uri="http://schemas.openxmlformats.org/presentationml/2006/ole">
            <p:oleObj spid="_x0000_s1139720" name="Equation" r:id="rId6" imgW="4914900" imgH="8255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7BC9B-EB5C-47E9-BF70-70D2BBEAE6A2}" type="slidenum">
              <a:rPr lang="en-US"/>
              <a:pPr/>
              <a:t>37</a:t>
            </a:fld>
            <a:endParaRPr lang="en-US"/>
          </a:p>
        </p:txBody>
      </p:sp>
      <p:sp>
        <p:nvSpPr>
          <p:cNvPr id="1152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Коришћење коефицијента корелације</a:t>
            </a:r>
            <a:r>
              <a:rPr lang="sr-Latn-CS" sz="3600"/>
              <a:t> </a:t>
            </a:r>
          </a:p>
        </p:txBody>
      </p:sp>
      <p:sp>
        <p:nvSpPr>
          <p:cNvPr id="1152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2400"/>
              <a:t>Коришћењем </a:t>
            </a:r>
            <a:r>
              <a:rPr lang="sr-Cyrl-CS" sz="2400"/>
              <a:t>т</a:t>
            </a:r>
            <a:r>
              <a:rPr lang="it-IT" sz="2400"/>
              <a:t>абеле 5% и 1% тач</a:t>
            </a:r>
            <a:r>
              <a:rPr lang="sr-Cyrl-CS" sz="2400"/>
              <a:t>а</a:t>
            </a:r>
            <a:r>
              <a:rPr lang="it-IT" sz="2400"/>
              <a:t>к</a:t>
            </a:r>
            <a:r>
              <a:rPr lang="sr-Cyrl-CS" sz="2400"/>
              <a:t>а</a:t>
            </a:r>
            <a:r>
              <a:rPr lang="it-IT" sz="2400"/>
              <a:t> расподеле коефицијента корелације </a:t>
            </a:r>
            <a:r>
              <a:rPr lang="sr-Latn-CS" sz="2400"/>
              <a:t>r</a:t>
            </a:r>
            <a:r>
              <a:rPr lang="sr-Cyrl-CS" sz="2400"/>
              <a:t>, обезбеђује</a:t>
            </a:r>
          </a:p>
          <a:p>
            <a:pPr lvl="1"/>
            <a:r>
              <a:rPr lang="it-IT" sz="2000"/>
              <a:t>једноставно тестирање нулте хипотезе да променљиве нису линеарно повезане</a:t>
            </a:r>
            <a:endParaRPr lang="sr-Cyrl-CS" sz="2000"/>
          </a:p>
          <a:p>
            <a:pPr lvl="1"/>
            <a:r>
              <a:rPr lang="sr-Cyrl-CS" sz="2000"/>
              <a:t>има</a:t>
            </a:r>
            <a:r>
              <a:rPr lang="it-IT" sz="2000"/>
              <a:t> мање </a:t>
            </a:r>
            <a:r>
              <a:rPr lang="sr-Cyrl-CS" sz="2000"/>
              <a:t>из</a:t>
            </a:r>
            <a:r>
              <a:rPr lang="it-IT" sz="2000"/>
              <a:t>рачуна</a:t>
            </a:r>
            <a:r>
              <a:rPr lang="sr-Cyrl-CS" sz="2000"/>
              <a:t>ва</a:t>
            </a:r>
            <a:r>
              <a:rPr lang="it-IT" sz="2000"/>
              <a:t>ња у односу на метод регресије</a:t>
            </a:r>
            <a:endParaRPr lang="sr-Cyrl-CS" sz="2000"/>
          </a:p>
          <a:p>
            <a:r>
              <a:rPr lang="sr-Cyrl-CS" sz="2400"/>
              <a:t>К</a:t>
            </a:r>
            <a:r>
              <a:rPr lang="it-IT" sz="2400"/>
              <a:t>орис</a:t>
            </a:r>
            <a:r>
              <a:rPr lang="sr-Cyrl-CS" sz="2400"/>
              <a:t>тан је </a:t>
            </a:r>
            <a:r>
              <a:rPr lang="it-IT" sz="2400"/>
              <a:t>као статистика сумирања за снагу односа између две променљиве</a:t>
            </a:r>
            <a:endParaRPr lang="sr-Cyrl-CS" sz="2400"/>
          </a:p>
          <a:p>
            <a:pPr lvl="1"/>
            <a:r>
              <a:rPr lang="it-IT" sz="2000"/>
              <a:t>од велике вредности</a:t>
            </a:r>
            <a:r>
              <a:rPr lang="sr-Cyrl-CS" sz="2000"/>
              <a:t> </a:t>
            </a:r>
            <a:r>
              <a:rPr lang="it-IT" sz="2000"/>
              <a:t>када разматрамо међусобне односе између великог броја променљив</a:t>
            </a:r>
            <a:r>
              <a:rPr lang="sr-Cyrl-CS" sz="2000"/>
              <a:t>их</a:t>
            </a:r>
          </a:p>
          <a:p>
            <a:r>
              <a:rPr lang="it-IT" sz="2400"/>
              <a:t>Можемо поставити квадратни низ корелација за сваки пар променљивих, који се зове</a:t>
            </a:r>
            <a:endParaRPr lang="sr-Cyrl-CS" sz="2400"/>
          </a:p>
          <a:p>
            <a:pPr lvl="1"/>
            <a:r>
              <a:rPr lang="it-IT" sz="2000" b="1"/>
              <a:t>матрица</a:t>
            </a:r>
            <a:r>
              <a:rPr lang="it-IT" sz="2000"/>
              <a:t> </a:t>
            </a:r>
            <a:r>
              <a:rPr lang="it-IT" sz="2000" b="1"/>
              <a:t>корелације</a:t>
            </a:r>
            <a:r>
              <a:rPr lang="sr-Cyrl-CS" sz="2000"/>
              <a:t> (</a:t>
            </a:r>
            <a:r>
              <a:rPr lang="sr-Latn-CS" sz="2000" b="1"/>
              <a:t>correlation matrix</a:t>
            </a:r>
            <a:r>
              <a:rPr lang="sr-Cyrl-CS" sz="200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42C0E-7B49-4184-988B-AF59AB7A56E0}" type="slidenum">
              <a:rPr lang="en-US"/>
              <a:pPr/>
              <a:t>38</a:t>
            </a:fld>
            <a:endParaRPr lang="en-US"/>
          </a:p>
        </p:txBody>
      </p:sp>
      <p:sp>
        <p:nvSpPr>
          <p:cNvPr id="94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Збирна табела својстава основних статистичких техник</a:t>
            </a:r>
            <a:r>
              <a:rPr lang="sr-Cyrl-CS"/>
              <a:t>а</a:t>
            </a:r>
            <a:endParaRPr lang="en-US"/>
          </a:p>
        </p:txBody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43109" name="Object 5"/>
          <p:cNvGraphicFramePr>
            <a:graphicFrameLocks noChangeAspect="1"/>
          </p:cNvGraphicFramePr>
          <p:nvPr/>
        </p:nvGraphicFramePr>
        <p:xfrm>
          <a:off x="277813" y="1408113"/>
          <a:ext cx="8480425" cy="4876800"/>
        </p:xfrm>
        <a:graphic>
          <a:graphicData uri="http://schemas.openxmlformats.org/presentationml/2006/ole">
            <p:oleObj spid="_x0000_s1198082" name="Document" r:id="rId3" imgW="9379439" imgH="538501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Збирна табела својстава основних статистичких техник</a:t>
            </a:r>
            <a:r>
              <a:rPr lang="sr-Cyrl-CS" smtClean="0"/>
              <a:t>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8E4FC-0A5F-419E-94FC-1C318B5AC570}" type="slidenum">
              <a:rPr lang="en-US" smtClean="0"/>
              <a:pPr/>
              <a:t>39</a:t>
            </a:fld>
            <a:endParaRPr lang="en-US"/>
          </a:p>
        </p:txBody>
      </p:sp>
      <p:graphicFrame>
        <p:nvGraphicFramePr>
          <p:cNvPr id="946178" name="Object 2"/>
          <p:cNvGraphicFramePr>
            <a:graphicFrameLocks noChangeAspect="1"/>
          </p:cNvGraphicFramePr>
          <p:nvPr/>
        </p:nvGraphicFramePr>
        <p:xfrm>
          <a:off x="314325" y="1784350"/>
          <a:ext cx="8480425" cy="4043363"/>
        </p:xfrm>
        <a:graphic>
          <a:graphicData uri="http://schemas.openxmlformats.org/presentationml/2006/ole">
            <p:oleObj spid="_x0000_s1199106" name="Document" r:id="rId3" imgW="9379439" imgH="446423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7DEF-91CD-479B-A4EE-6CAD3281B1BE}" type="slidenum">
              <a:rPr lang="en-US"/>
              <a:pPr/>
              <a:t>4</a:t>
            </a:fld>
            <a:endParaRPr lang="en-US"/>
          </a:p>
        </p:txBody>
      </p:sp>
      <p:sp>
        <p:nvSpPr>
          <p:cNvPr id="107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Коефицијенти праве линије</a:t>
            </a:r>
            <a:r>
              <a:rPr lang="sr-Latn-CS"/>
              <a:t> </a:t>
            </a:r>
          </a:p>
        </p:txBody>
      </p:sp>
      <p:sp>
        <p:nvSpPr>
          <p:cNvPr id="1074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074180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6200" y="1398588"/>
            <a:ext cx="6299200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91A0B-0C01-4587-9A6A-FB2A783EABA7}" type="slidenum">
              <a:rPr lang="en-US"/>
              <a:pPr/>
              <a:t>40</a:t>
            </a:fld>
            <a:endParaRPr lang="en-US"/>
          </a:p>
        </p:txBody>
      </p:sp>
      <p:sp>
        <p:nvSpPr>
          <p:cNvPr id="94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Збирна табела својстава основних статистичких техник</a:t>
            </a:r>
            <a:r>
              <a:rPr lang="sr-Cyrl-CS" smtClean="0"/>
              <a:t>а</a:t>
            </a:r>
            <a:endParaRPr lang="en-US"/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17123" name="Object 3"/>
          <p:cNvGraphicFramePr>
            <a:graphicFrameLocks noChangeAspect="1"/>
          </p:cNvGraphicFramePr>
          <p:nvPr/>
        </p:nvGraphicFramePr>
        <p:xfrm>
          <a:off x="115888" y="1528763"/>
          <a:ext cx="8482012" cy="4537075"/>
        </p:xfrm>
        <a:graphic>
          <a:graphicData uri="http://schemas.openxmlformats.org/presentationml/2006/ole">
            <p:oleObj spid="_x0000_s1200130" name="Document" r:id="rId3" imgW="9379439" imgH="501009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D4B0F-C2D3-4E45-A72F-EE926AD1CA0F}" type="slidenum">
              <a:rPr lang="en-US"/>
              <a:pPr/>
              <a:t>41</a:t>
            </a:fld>
            <a:endParaRPr lang="en-US"/>
          </a:p>
        </p:txBody>
      </p:sp>
      <p:sp>
        <p:nvSpPr>
          <p:cNvPr id="94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Збирна табела својстава основних статистичких техник</a:t>
            </a:r>
            <a:r>
              <a:rPr lang="sr-Cyrl-CS" smtClean="0"/>
              <a:t>а</a:t>
            </a:r>
            <a:endParaRPr lang="en-US"/>
          </a:p>
        </p:txBody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45156" name="Object 4"/>
          <p:cNvGraphicFramePr>
            <a:graphicFrameLocks noChangeAspect="1"/>
          </p:cNvGraphicFramePr>
          <p:nvPr/>
        </p:nvGraphicFramePr>
        <p:xfrm>
          <a:off x="372532" y="1400175"/>
          <a:ext cx="8288867" cy="4964686"/>
        </p:xfrm>
        <a:graphic>
          <a:graphicData uri="http://schemas.openxmlformats.org/presentationml/2006/ole">
            <p:oleObj spid="_x0000_s1201154" name="Document" r:id="rId3" imgW="9379439" imgH="561700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2E1F8-6E28-4A47-BE41-1D63D0530DB8}" type="slidenum">
              <a:rPr lang="en-US"/>
              <a:pPr/>
              <a:t>5</a:t>
            </a:fld>
            <a:endParaRPr lang="en-US"/>
          </a:p>
        </p:txBody>
      </p:sp>
      <p:sp>
        <p:nvSpPr>
          <p:cNvPr id="1076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Регресија</a:t>
            </a:r>
            <a:r>
              <a:rPr lang="sr-Latn-CS"/>
              <a:t> </a:t>
            </a:r>
          </a:p>
        </p:txBody>
      </p:sp>
      <p:sp>
        <p:nvSpPr>
          <p:cNvPr id="1076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800" b="1"/>
              <a:t>Регресија</a:t>
            </a:r>
            <a:r>
              <a:rPr lang="it-IT" sz="2800"/>
              <a:t> </a:t>
            </a:r>
            <a:r>
              <a:rPr lang="sr-Cyrl-CS" sz="2800"/>
              <a:t>(</a:t>
            </a:r>
            <a:r>
              <a:rPr lang="sr-Latn-CS" sz="2800" b="1"/>
              <a:t>regression</a:t>
            </a:r>
            <a:r>
              <a:rPr lang="sr-Cyrl-CS" sz="2800"/>
              <a:t>) </a:t>
            </a:r>
            <a:r>
              <a:rPr lang="it-IT" sz="2800"/>
              <a:t>је метода процене нумеричког односа између променљивих</a:t>
            </a:r>
            <a:endParaRPr lang="sr-Cyrl-CS" sz="2800"/>
          </a:p>
          <a:p>
            <a:pPr>
              <a:lnSpc>
                <a:spcPct val="90000"/>
              </a:lnSpc>
            </a:pPr>
            <a:r>
              <a:rPr lang="it-IT" sz="2800"/>
              <a:t>Име ‘‘регресија’‘ је настал</a:t>
            </a:r>
            <a:r>
              <a:rPr lang="sr-Cyrl-CS" sz="2800"/>
              <a:t>о </a:t>
            </a:r>
            <a:r>
              <a:rPr lang="it-IT" sz="2800"/>
              <a:t>захваљујући </a:t>
            </a:r>
            <a:r>
              <a:rPr lang="sr-Latn-CS" sz="2800"/>
              <a:t>Galton</a:t>
            </a:r>
            <a:r>
              <a:rPr lang="sr-Cyrl-CS" sz="2800"/>
              <a:t>-у </a:t>
            </a:r>
            <a:r>
              <a:rPr lang="it-IT" sz="2800"/>
              <a:t>(1886), који је развио технику да се испита однос између висине деце и њихових родитеља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Cyrl-CS" sz="2400"/>
              <a:t>о</a:t>
            </a:r>
            <a:r>
              <a:rPr lang="it-IT" sz="2400"/>
              <a:t>н је приметио да ако изаберемо групу родитеља дате висине, сред</a:t>
            </a:r>
            <a:r>
              <a:rPr lang="sr-Cyrl-CS" sz="2400"/>
              <a:t>ина </a:t>
            </a:r>
            <a:r>
              <a:rPr lang="it-IT" sz="2400"/>
              <a:t>висина њихове деце ће бити ближа сред</a:t>
            </a:r>
            <a:r>
              <a:rPr lang="sr-Cyrl-CS" sz="2400"/>
              <a:t>ини </a:t>
            </a:r>
            <a:r>
              <a:rPr lang="it-IT" sz="2400"/>
              <a:t>висин</a:t>
            </a:r>
            <a:r>
              <a:rPr lang="sr-Cyrl-CS" sz="2400"/>
              <a:t>е популације </a:t>
            </a:r>
            <a:r>
              <a:rPr lang="it-IT" sz="2400"/>
              <a:t>него </a:t>
            </a:r>
            <a:r>
              <a:rPr lang="sr-Cyrl-CS" sz="2400"/>
              <a:t>што је </a:t>
            </a:r>
            <a:r>
              <a:rPr lang="it-IT" sz="2400"/>
              <a:t>дат</a:t>
            </a:r>
            <a:r>
              <a:rPr lang="sr-Cyrl-CS" sz="2400"/>
              <a:t>а </a:t>
            </a:r>
            <a:r>
              <a:rPr lang="it-IT" sz="2400"/>
              <a:t>висина родитеља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it-IT" sz="2800"/>
              <a:t>Сада се зове </a:t>
            </a:r>
            <a:r>
              <a:rPr lang="it-IT" sz="2800" b="1"/>
              <a:t>регресија ка средини</a:t>
            </a:r>
            <a:r>
              <a:rPr lang="it-IT" sz="2800"/>
              <a:t> </a:t>
            </a:r>
            <a:r>
              <a:rPr lang="sr-Cyrl-CS" sz="2800"/>
              <a:t>(</a:t>
            </a:r>
            <a:r>
              <a:rPr lang="sr-Latn-CS" sz="2800" b="1"/>
              <a:t>regression towards the mean</a:t>
            </a:r>
            <a:r>
              <a:rPr lang="sr-Cyrl-CS" sz="280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51C5-FA7F-4249-A5B7-920768FB9F4E}" type="slidenum">
              <a:rPr lang="en-US"/>
              <a:pPr/>
              <a:t>6</a:t>
            </a:fld>
            <a:endParaRPr lang="en-US"/>
          </a:p>
        </p:txBody>
      </p:sp>
      <p:sp>
        <p:nvSpPr>
          <p:cNvPr id="107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Регресија</a:t>
            </a:r>
            <a:endParaRPr lang="sr-Latn-CS"/>
          </a:p>
        </p:txBody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0350"/>
            <a:ext cx="8229600" cy="4725988"/>
          </a:xfrm>
        </p:spPr>
        <p:txBody>
          <a:bodyPr/>
          <a:lstStyle/>
          <a:p>
            <a:r>
              <a:rPr lang="sr-Cyrl-CS" sz="2200"/>
              <a:t>М</a:t>
            </a:r>
            <a:r>
              <a:rPr lang="it-IT" sz="2200"/>
              <a:t>и смо заинтересовани за то колико се добро једна променљива може искористити за предвиђање друге променљив</a:t>
            </a:r>
            <a:r>
              <a:rPr lang="sr-Cyrl-CS" sz="2200"/>
              <a:t>е</a:t>
            </a:r>
          </a:p>
          <a:p>
            <a:r>
              <a:rPr lang="it-IT" sz="2200"/>
              <a:t>Имамо две врсте променљивих: </a:t>
            </a:r>
            <a:endParaRPr lang="sr-Cyrl-CS" sz="2200"/>
          </a:p>
          <a:p>
            <a:pPr lvl="1"/>
            <a:r>
              <a:rPr lang="it-IT" sz="1800"/>
              <a:t>предсказивач </a:t>
            </a:r>
            <a:r>
              <a:rPr lang="sr-Cyrl-CS" sz="1800"/>
              <a:t>(</a:t>
            </a:r>
            <a:r>
              <a:rPr lang="sr-Latn-CS" sz="1800" i="1"/>
              <a:t>predictor</a:t>
            </a:r>
            <a:r>
              <a:rPr lang="sr-Cyrl-CS" sz="1800"/>
              <a:t>) </a:t>
            </a:r>
            <a:r>
              <a:rPr lang="it-IT" sz="1800"/>
              <a:t>или променљива која објашњава</a:t>
            </a:r>
            <a:r>
              <a:rPr lang="sr-Latn-CS" sz="1800"/>
              <a:t> X</a:t>
            </a:r>
            <a:r>
              <a:rPr lang="it-IT" sz="1800"/>
              <a:t>, висина</a:t>
            </a:r>
            <a:endParaRPr lang="sr-Cyrl-CS" sz="1800"/>
          </a:p>
          <a:p>
            <a:pPr lvl="1"/>
            <a:r>
              <a:rPr lang="it-IT" sz="1800"/>
              <a:t>променљиву исхода коју покушавамо да предвидимо</a:t>
            </a:r>
            <a:r>
              <a:rPr lang="sr-Cyrl-CS" sz="1800"/>
              <a:t> </a:t>
            </a:r>
            <a:r>
              <a:rPr lang="sr-Latn-CS" sz="1800"/>
              <a:t>Y</a:t>
            </a:r>
            <a:r>
              <a:rPr lang="it-IT" sz="1800"/>
              <a:t>, FEV1</a:t>
            </a:r>
            <a:endParaRPr lang="sr-Cyrl-CS" sz="1800"/>
          </a:p>
          <a:p>
            <a:r>
              <a:rPr lang="sr-Latn-CS" sz="2200"/>
              <a:t>O</a:t>
            </a:r>
            <a:r>
              <a:rPr lang="it-IT" sz="2200"/>
              <a:t>днос између њих може бити написан као</a:t>
            </a:r>
            <a:endParaRPr lang="sr-Cyrl-CS" sz="2200"/>
          </a:p>
          <a:p>
            <a:pPr lvl="1"/>
            <a:r>
              <a:rPr lang="it-IT" sz="1800" i="1"/>
              <a:t>Y</a:t>
            </a:r>
            <a:r>
              <a:rPr lang="sr-Cyrl-CS" sz="1800"/>
              <a:t> = а + </a:t>
            </a:r>
            <a:r>
              <a:rPr lang="sr-Latn-CS" sz="1800"/>
              <a:t>b </a:t>
            </a:r>
            <a:r>
              <a:rPr lang="sr-Latn-CS" sz="1800" i="1"/>
              <a:t>X</a:t>
            </a:r>
            <a:r>
              <a:rPr lang="sr-Latn-CS" sz="1800"/>
              <a:t> + E</a:t>
            </a:r>
            <a:endParaRPr lang="en-US" sz="1800"/>
          </a:p>
          <a:p>
            <a:r>
              <a:rPr lang="sr-Cyrl-CS" sz="2200"/>
              <a:t>а</a:t>
            </a:r>
            <a:r>
              <a:rPr lang="en-US" sz="2200"/>
              <a:t> и </a:t>
            </a:r>
            <a:r>
              <a:rPr lang="sr-Latn-CS" sz="2200" i="1"/>
              <a:t>b</a:t>
            </a:r>
            <a:r>
              <a:rPr lang="sr-Latn-CS" sz="2200"/>
              <a:t> </a:t>
            </a:r>
            <a:r>
              <a:rPr lang="en-US" sz="2200"/>
              <a:t>константе</a:t>
            </a:r>
            <a:endParaRPr lang="sr-Cyrl-CS" sz="2200"/>
          </a:p>
          <a:p>
            <a:r>
              <a:rPr lang="en-US" sz="2200" i="1"/>
              <a:t>Е </a:t>
            </a:r>
            <a:r>
              <a:rPr lang="en-US" sz="2200"/>
              <a:t>је случајна променљива са средином 0, зван</a:t>
            </a:r>
            <a:r>
              <a:rPr lang="sr-Cyrl-CS" sz="2200"/>
              <a:t>а </a:t>
            </a:r>
            <a:r>
              <a:rPr lang="en-US" sz="2200" b="1"/>
              <a:t>грешка</a:t>
            </a:r>
            <a:r>
              <a:rPr lang="en-US" sz="2200"/>
              <a:t> (</a:t>
            </a:r>
            <a:r>
              <a:rPr lang="sr-Latn-CS" sz="2200" b="1"/>
              <a:t>error</a:t>
            </a:r>
            <a:r>
              <a:rPr lang="en-US" sz="2200"/>
              <a:t>), која представља онај део варијабилности од </a:t>
            </a:r>
            <a:r>
              <a:rPr lang="en-US" sz="2200" i="1"/>
              <a:t>Y</a:t>
            </a:r>
            <a:r>
              <a:rPr lang="en-US" sz="2200"/>
              <a:t> који није објашњен односом са </a:t>
            </a:r>
            <a:r>
              <a:rPr lang="en-US" sz="2200" i="1"/>
              <a:t>X</a:t>
            </a:r>
            <a:endParaRPr lang="sr-Latn-CS" sz="2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F937-C034-45E5-BD93-F1395EA08B9F}" type="slidenum">
              <a:rPr lang="en-US"/>
              <a:pPr/>
              <a:t>7</a:t>
            </a:fld>
            <a:endParaRPr lang="en-US"/>
          </a:p>
        </p:txBody>
      </p:sp>
      <p:sp>
        <p:nvSpPr>
          <p:cNvPr id="108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Метода најмањих квадрата</a:t>
            </a:r>
            <a:r>
              <a:rPr lang="en-US"/>
              <a:t> </a:t>
            </a:r>
            <a:endParaRPr lang="sr-Latn-CS"/>
          </a:p>
        </p:txBody>
      </p:sp>
      <p:sp>
        <p:nvSpPr>
          <p:cNvPr id="108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1080324" name="Picture 4" descr="Slika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7625" y="1371600"/>
            <a:ext cx="662146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DAD68-CFA9-4D1B-A24C-D04C80A0F502}" type="slidenum">
              <a:rPr lang="en-US"/>
              <a:pPr/>
              <a:t>8</a:t>
            </a:fld>
            <a:endParaRPr lang="en-US"/>
          </a:p>
        </p:txBody>
      </p:sp>
      <p:sp>
        <p:nvSpPr>
          <p:cNvPr id="108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Одступање </a:t>
            </a:r>
            <a:r>
              <a:rPr lang="sv-SE" sz="3600"/>
              <a:t>од линије у правцу</a:t>
            </a:r>
            <a:r>
              <a:rPr lang="sv-SE" sz="3600" i="1"/>
              <a:t> </a:t>
            </a:r>
            <a:r>
              <a:rPr lang="sr-Cyrl-CS" sz="3600"/>
              <a:t>''</a:t>
            </a:r>
            <a:r>
              <a:rPr lang="sv-SE" sz="3600" i="1"/>
              <a:t>y</a:t>
            </a:r>
            <a:r>
              <a:rPr lang="sr-Cyrl-CS" sz="3600"/>
              <a:t>''</a:t>
            </a:r>
            <a:endParaRPr lang="en-US" sz="3600"/>
          </a:p>
        </p:txBody>
      </p:sp>
      <p:pic>
        <p:nvPicPr>
          <p:cNvPr id="1082371" name="Picture 3" descr="Slika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16038" y="1406525"/>
            <a:ext cx="6669087" cy="496570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15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F9C3-CD04-4EC3-8969-3E4B153F44EB}" type="slidenum">
              <a:rPr lang="en-US"/>
              <a:pPr/>
              <a:t>9</a:t>
            </a:fld>
            <a:endParaRPr lang="en-US"/>
          </a:p>
        </p:txBody>
      </p:sp>
      <p:sp>
        <p:nvSpPr>
          <p:cNvPr id="108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/>
              <a:t>Метода најмањих квадрата</a:t>
            </a:r>
            <a:endParaRPr lang="sr-Latn-CS" sz="4400"/>
          </a:p>
        </p:txBody>
      </p:sp>
      <p:sp>
        <p:nvSpPr>
          <p:cNvPr id="108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US"/>
              <a:t>Метода најмањих квадрата је најбољи метод ако су </a:t>
            </a:r>
            <a:endParaRPr lang="sr-Latn-CS"/>
          </a:p>
          <a:p>
            <a:pPr lvl="1">
              <a:lnSpc>
                <a:spcPct val="95000"/>
              </a:lnSpc>
            </a:pPr>
            <a:r>
              <a:rPr lang="sr-Cyrl-CS"/>
              <a:t>одступања </a:t>
            </a:r>
            <a:r>
              <a:rPr lang="en-US"/>
              <a:t>од линије Нормалн</a:t>
            </a:r>
            <a:r>
              <a:rPr lang="sr-Cyrl-CS"/>
              <a:t>о расподељена </a:t>
            </a:r>
            <a:r>
              <a:rPr lang="en-US"/>
              <a:t>са </a:t>
            </a:r>
            <a:r>
              <a:rPr lang="sr-Cyrl-CS"/>
              <a:t>униформном </a:t>
            </a:r>
            <a:r>
              <a:rPr lang="en-US"/>
              <a:t>варијансом дуж линије</a:t>
            </a:r>
            <a:endParaRPr lang="sr-Latn-CS"/>
          </a:p>
          <a:p>
            <a:pPr>
              <a:lnSpc>
                <a:spcPct val="95000"/>
              </a:lnSpc>
            </a:pPr>
            <a:r>
              <a:rPr lang="sr-Latn-CS"/>
              <a:t>R</a:t>
            </a:r>
            <a:r>
              <a:rPr lang="en-US"/>
              <a:t>егресија има тенденцију да уклони </a:t>
            </a:r>
            <a:r>
              <a:rPr lang="sr-Cyrl-CS"/>
              <a:t>из </a:t>
            </a:r>
            <a:r>
              <a:rPr lang="sr-Latn-CS" i="1"/>
              <a:t>Y</a:t>
            </a:r>
            <a:r>
              <a:rPr lang="sr-Latn-CS"/>
              <a:t> </a:t>
            </a:r>
            <a:r>
              <a:rPr lang="en-US"/>
              <a:t>варијабилност између субјеката и остави грешку мерења</a:t>
            </a:r>
            <a:endParaRPr lang="sr-Latn-CS"/>
          </a:p>
          <a:p>
            <a:pPr lvl="1">
              <a:lnSpc>
                <a:spcPct val="95000"/>
              </a:lnSpc>
            </a:pPr>
            <a:r>
              <a:rPr lang="en-US"/>
              <a:t>која ће вероватно бити Нормална</a:t>
            </a:r>
            <a:endParaRPr lang="sr-Latn-C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208</TotalTime>
  <Words>1950</Words>
  <Application>Microsoft Office PowerPoint</Application>
  <PresentationFormat>On-screen Show (4:3)</PresentationFormat>
  <Paragraphs>320</Paragraphs>
  <Slides>41</Slides>
  <Notes>37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FIT slajd predavanja</vt:lpstr>
      <vt:lpstr>Document</vt:lpstr>
      <vt:lpstr>Equation</vt:lpstr>
      <vt:lpstr>Microsoft Equation 3.0</vt:lpstr>
      <vt:lpstr>      РЕГРЕСИЈА И КОРЕЛАЦИЈА</vt:lpstr>
      <vt:lpstr>Дијаграми растурања  </vt:lpstr>
      <vt:lpstr>Дијаграм растурања који приказује однос између FEV1 и висине за групу мушких студената медицине </vt:lpstr>
      <vt:lpstr>Коефицијенти праве линије </vt:lpstr>
      <vt:lpstr>Регресија </vt:lpstr>
      <vt:lpstr>Регресија</vt:lpstr>
      <vt:lpstr>Метода најмањих квадрата </vt:lpstr>
      <vt:lpstr>Одступање од линије у правцу ''y''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Метода најмањих квадрата</vt:lpstr>
      <vt:lpstr>Регресија FEV1 за висину </vt:lpstr>
      <vt:lpstr>Регресија висине на FEV1</vt:lpstr>
      <vt:lpstr>Линија регресије за податке из табеле za FEV1 и висину за 20 мушких студената медицине </vt:lpstr>
      <vt:lpstr>Стандардна грешка коефицијента регресије </vt:lpstr>
      <vt:lpstr>Стандардна грешка коефицијента регресије</vt:lpstr>
      <vt:lpstr>Стандардна грешка коефицијента регресије</vt:lpstr>
      <vt:lpstr>Стандардна грешка коефицијента регресије</vt:lpstr>
      <vt:lpstr>Стандардна грешка коефицијента регресије</vt:lpstr>
      <vt:lpstr>Стандардна грешка коефицијента регресије</vt:lpstr>
      <vt:lpstr>Стандардна грешка коефицијента регресије</vt:lpstr>
      <vt:lpstr>Стандардна грешка коефицијента регресије</vt:lpstr>
      <vt:lpstr>Корелација </vt:lpstr>
      <vt:lpstr>Дијаграм растурања са осама кроз средину </vt:lpstr>
      <vt:lpstr>Корелација</vt:lpstr>
      <vt:lpstr>Корелација</vt:lpstr>
      <vt:lpstr>Корелација</vt:lpstr>
      <vt:lpstr>Корелација</vt:lpstr>
      <vt:lpstr>Подаци где коефицијент корелације може да доведе у забуну </vt:lpstr>
      <vt:lpstr>Корелација</vt:lpstr>
      <vt:lpstr>Коришћење коефицијента корелације </vt:lpstr>
      <vt:lpstr>Збирна табела својстава основних статистичких техника</vt:lpstr>
      <vt:lpstr>Збирна табела својстава основних статистичких техника</vt:lpstr>
      <vt:lpstr>Збирна табела својстава основних статистичких техника</vt:lpstr>
      <vt:lpstr>Збирна табела својстава основних статистичких техника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216</cp:revision>
  <dcterms:created xsi:type="dcterms:W3CDTF">2006-09-26T20:52:51Z</dcterms:created>
  <dcterms:modified xsi:type="dcterms:W3CDTF">2017-09-14T20:43:01Z</dcterms:modified>
</cp:coreProperties>
</file>